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theme/theme2.xml" ContentType="application/vnd.openxmlformats-officedocument.theme+xml"/>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1pPr>
    <a:lvl2pPr marL="0" marR="0" indent="4572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2pPr>
    <a:lvl3pPr marL="0" marR="0" indent="9144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3pPr>
    <a:lvl4pPr marL="0" marR="0" indent="13716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4pPr>
    <a:lvl5pPr marL="0" marR="0" indent="18288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5pPr>
    <a:lvl6pPr marL="0" marR="0" indent="22860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6pPr>
    <a:lvl7pPr marL="0" marR="0" indent="27432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7pPr>
    <a:lvl8pPr marL="0" marR="0" indent="32004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8pPr>
    <a:lvl9pPr marL="0" marR="0" indent="365760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4A4A4B"/>
      </a:tcTxStyle>
      <a:tcStyle>
        <a:tcBdr>
          <a:left>
            <a:ln w="12700" cap="flat">
              <a:noFill/>
              <a:miter lim="400000"/>
            </a:ln>
          </a:left>
          <a:right>
            <a:ln w="25400" cap="flat">
              <a:solidFill>
                <a:srgbClr val="4A4A4B"/>
              </a:solidFill>
              <a:prstDash val="solid"/>
              <a:miter lim="400000"/>
            </a:ln>
          </a:right>
          <a:top>
            <a:ln w="12700" cap="flat">
              <a:solidFill>
                <a:srgbClr val="4A4A4B"/>
              </a:solidFill>
              <a:prstDash val="solid"/>
              <a:miter lim="400000"/>
            </a:ln>
          </a:top>
          <a:bottom>
            <a:ln w="127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Col>
    <a:la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25400" cap="flat">
              <a:solidFill>
                <a:srgbClr val="4A4A4B"/>
              </a:solidFill>
              <a:prstDash val="solid"/>
              <a:miter lim="400000"/>
            </a:ln>
          </a:top>
          <a:bottom>
            <a:ln w="12700" cap="flat">
              <a:noFill/>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lastRow>
    <a:firstRow>
      <a:tcTxStyle b="on" i="off">
        <a:font>
          <a:latin typeface="Avenir Next Regular"/>
          <a:ea typeface="Avenir Next Regular"/>
          <a:cs typeface="Avenir Next Regular"/>
        </a:font>
        <a:srgbClr val="4A4A4B"/>
      </a:tcTxStyle>
      <a:tcStyle>
        <a:tcBdr>
          <a:left>
            <a:ln w="12700" cap="flat">
              <a:solidFill>
                <a:srgbClr val="4A4A4B"/>
              </a:solidFill>
              <a:prstDash val="solid"/>
              <a:miter lim="400000"/>
            </a:ln>
          </a:left>
          <a:right>
            <a:ln w="12700" cap="flat">
              <a:solidFill>
                <a:srgbClr val="4A4A4B"/>
              </a:solidFill>
              <a:prstDash val="solid"/>
              <a:miter lim="400000"/>
            </a:ln>
          </a:right>
          <a:top>
            <a:ln w="12700" cap="flat">
              <a:noFill/>
              <a:miter lim="400000"/>
            </a:ln>
          </a:top>
          <a:bottom>
            <a:ln w="25400" cap="flat">
              <a:solidFill>
                <a:srgbClr val="4A4A4B"/>
              </a:solidFill>
              <a:prstDash val="solid"/>
              <a:miter lim="400000"/>
            </a:ln>
          </a:bottom>
          <a:insideH>
            <a:ln w="12700" cap="flat">
              <a:solidFill>
                <a:srgbClr val="4A4A4B"/>
              </a:solidFill>
              <a:prstDash val="solid"/>
              <a:miter lim="400000"/>
            </a:ln>
          </a:insideH>
          <a:insideV>
            <a:ln w="12700" cap="flat">
              <a:solidFill>
                <a:srgbClr val="4A4A4B"/>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12700" cap="flat">
              <a:solidFill>
                <a:schemeClr val="accent1">
                  <a:hueOff val="420094"/>
                  <a:satOff val="-1465"/>
                  <a:lumOff val="-19139"/>
                </a:schemeClr>
              </a:solidFill>
              <a:prstDash val="solid"/>
              <a:miter lim="400000"/>
            </a:ln>
          </a:top>
          <a:bottom>
            <a:ln w="12700" cap="flat">
              <a:solidFill>
                <a:schemeClr val="accent1">
                  <a:hueOff val="420094"/>
                  <a:satOff val="-1465"/>
                  <a:lumOff val="-19139"/>
                </a:schemeClr>
              </a:solidFill>
              <a:prstDash val="solid"/>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FFFFFF"/>
      </a:tcTxStyle>
      <a:tcStyle>
        <a:tcBdr>
          <a:left>
            <a:ln w="12700" cap="flat">
              <a:noFill/>
              <a:miter lim="400000"/>
            </a:ln>
          </a:left>
          <a:right>
            <a:ln w="25400" cap="flat">
              <a:solidFill>
                <a:schemeClr val="accent1">
                  <a:hueOff val="420094"/>
                  <a:satOff val="-1465"/>
                  <a:lumOff val="-19139"/>
                </a:schemeClr>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0EBE0"/>
              </a:solidFill>
              <a:prstDash val="solid"/>
              <a:miter lim="400000"/>
            </a:ln>
          </a:insideV>
        </a:tcBdr>
        <a:fill>
          <a:solidFill>
            <a:srgbClr val="54BAE0"/>
          </a:solidFill>
        </a:fill>
      </a:tcStyle>
    </a:firstCol>
    <a:lastRow>
      <a:tcTxStyle b="off" i="off">
        <a:font>
          <a:latin typeface="Avenir Next Medium"/>
          <a:ea typeface="Avenir Next Medium"/>
          <a:cs typeface="Avenir Next Medium"/>
        </a:font>
        <a:srgbClr val="000000"/>
      </a:tcTxStyle>
      <a:tcStyle>
        <a:tcBdr>
          <a:left>
            <a:ln w="12700" cap="flat">
              <a:solidFill>
                <a:schemeClr val="accent1">
                  <a:hueOff val="420094"/>
                  <a:satOff val="-1465"/>
                  <a:lumOff val="-19139"/>
                </a:schemeClr>
              </a:solidFill>
              <a:prstDash val="solid"/>
              <a:miter lim="400000"/>
            </a:ln>
          </a:left>
          <a:right>
            <a:ln w="12700" cap="flat">
              <a:solidFill>
                <a:schemeClr val="accent1">
                  <a:hueOff val="420094"/>
                  <a:satOff val="-1465"/>
                  <a:lumOff val="-19139"/>
                </a:schemeClr>
              </a:solidFill>
              <a:prstDash val="solid"/>
              <a:miter lim="400000"/>
            </a:ln>
          </a:right>
          <a:top>
            <a:ln w="25400" cap="flat">
              <a:solidFill>
                <a:schemeClr val="accent1">
                  <a:hueOff val="420094"/>
                  <a:satOff val="-1465"/>
                  <a:lumOff val="-19139"/>
                </a:schemeClr>
              </a:solidFill>
              <a:prstDash val="solid"/>
              <a:miter lim="400000"/>
            </a:ln>
          </a:top>
          <a:bottom>
            <a:ln w="12700" cap="flat">
              <a:noFill/>
              <a:miter lim="400000"/>
            </a:ln>
          </a:bottom>
          <a:insideH>
            <a:ln w="12700" cap="flat">
              <a:solidFill>
                <a:schemeClr val="accent1">
                  <a:hueOff val="420094"/>
                  <a:satOff val="-1465"/>
                  <a:lumOff val="-19139"/>
                </a:schemeClr>
              </a:solidFill>
              <a:prstDash val="solid"/>
              <a:miter lim="400000"/>
            </a:ln>
          </a:insideH>
          <a:insideV>
            <a:ln w="12700" cap="flat">
              <a:solidFill>
                <a:schemeClr val="accent1">
                  <a:hueOff val="420094"/>
                  <a:satOff val="-1465"/>
                  <a:lumOff val="-19139"/>
                </a:schemeClr>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F0EBE0"/>
              </a:solidFill>
              <a:prstDash val="solid"/>
              <a:miter lim="400000"/>
            </a:ln>
          </a:left>
          <a:right>
            <a:ln w="12700" cap="flat">
              <a:solidFill>
                <a:srgbClr val="F0EBE0"/>
              </a:solidFill>
              <a:prstDash val="solid"/>
              <a:miter lim="400000"/>
            </a:ln>
          </a:right>
          <a:top>
            <a:ln w="12700" cap="flat">
              <a:noFill/>
              <a:miter lim="400000"/>
            </a:ln>
          </a:top>
          <a:bottom>
            <a:ln w="25400" cap="flat">
              <a:solidFill>
                <a:schemeClr val="accent1">
                  <a:hueOff val="420094"/>
                  <a:satOff val="-1465"/>
                  <a:lumOff val="-19139"/>
                </a:schemeClr>
              </a:solidFill>
              <a:prstDash val="solid"/>
              <a:miter lim="400000"/>
            </a:ln>
          </a:bottom>
          <a:insideH>
            <a:ln w="12700" cap="flat">
              <a:solidFill>
                <a:srgbClr val="F0EBE0"/>
              </a:solidFill>
              <a:prstDash val="solid"/>
              <a:miter lim="400000"/>
            </a:ln>
          </a:insideH>
          <a:insideV>
            <a:ln w="12700" cap="flat">
              <a:solidFill>
                <a:srgbClr val="F0EBE0"/>
              </a:solidFill>
              <a:prstDash val="solid"/>
              <a:miter lim="400000"/>
            </a:ln>
          </a:insideV>
        </a:tcBdr>
        <a:fill>
          <a:solidFill>
            <a:srgbClr val="54BAE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0EBE0"/>
          </a:solidFill>
        </a:fill>
      </a:tcStyle>
    </a:wholeTbl>
    <a:band2H>
      <a:tcTxStyle b="def" i="def"/>
      <a:tcStyle>
        <a:tcBdr/>
        <a:fill>
          <a:solidFill>
            <a:srgbClr val="D9D5CA"/>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C6DFB5"/>
          </a:solidFill>
        </a:fill>
      </a:tcStyle>
    </a:firstCol>
    <a:lastRow>
      <a:tcTxStyle b="off" i="off">
        <a:font>
          <a:latin typeface="Avenir Next Medium"/>
          <a:ea typeface="Avenir Next Medium"/>
          <a:cs typeface="Avenir Next Medium"/>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noFill/>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noFill/>
              <a:miter lim="400000"/>
            </a:ln>
          </a:top>
          <a:bottom>
            <a:ln w="254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57A797"/>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0EBE0"/>
          </a:solidFill>
        </a:fill>
      </a:tcStyle>
    </a:wholeTbl>
    <a:band2H>
      <a:tcTxStyle b="def" i="def"/>
      <a:tcStyle>
        <a:tcBdr/>
        <a:fill>
          <a:solidFill>
            <a:srgbClr val="E4E1D8"/>
          </a:solidFill>
        </a:fill>
      </a:tcStyle>
    </a:band2H>
    <a:firstCol>
      <a:tcTxStyle b="off" i="off">
        <a:font>
          <a:latin typeface="Avenir Next Medium"/>
          <a:ea typeface="Avenir Next Medium"/>
          <a:cs typeface="Avenir Next Medium"/>
        </a:font>
        <a:srgbClr val="000000"/>
      </a:tcTxStyle>
      <a:tcStyle>
        <a:tcBdr>
          <a:left>
            <a:ln w="12700" cap="flat">
              <a:noFill/>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DAD7D3"/>
          </a:solidFill>
        </a:fill>
      </a:tcStyle>
    </a:firstCol>
    <a:lastRow>
      <a:tcTxStyle b="off" i="off">
        <a:font>
          <a:latin typeface="Avenir Next Medium"/>
          <a:ea typeface="Avenir Next Medium"/>
          <a:cs typeface="Avenir Next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noFill/>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0EBE0"/>
          </a:solidFill>
        </a:fill>
      </a:tcStyle>
    </a:lastRow>
    <a:firstRow>
      <a:tcTxStyle b="on" i="off">
        <a:font>
          <a:latin typeface="Avenir Next Regular"/>
          <a:ea typeface="Avenir Next Regular"/>
          <a:cs typeface="Avenir Next Regular"/>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noFill/>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6">
              <a:hueOff val="-134388"/>
            </a:schemeClr>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FEBE1"/>
          </a:solid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noFill/>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noFill/>
        </a:fill>
      </a:tcStyle>
    </a:lastRow>
    <a:firstRow>
      <a:tcTxStyle b="on" i="off">
        <a:font>
          <a:latin typeface="Avenir Next Regular"/>
          <a:ea typeface="Avenir Next Regular"/>
          <a:cs typeface="Avenir Next Regular"/>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noFill/>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5413C"/>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D9D5CA"/>
          </a:solidFill>
        </a:fill>
      </a:tcStyle>
    </a:band2H>
    <a:firstCol>
      <a:tcTxStyle b="on" i="off">
        <a:font>
          <a:latin typeface="Avenir Next Regular"/>
          <a:ea typeface="Avenir Next Regular"/>
          <a:cs typeface="Avenir Next Regular"/>
        </a:font>
        <a:srgbClr val="000000"/>
      </a:tcTxStyle>
      <a:tcStyle>
        <a:tcBdr>
          <a:left>
            <a:ln w="12700" cap="flat">
              <a:noFill/>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D0CCC4"/>
          </a:solidFill>
        </a:fill>
      </a:tcStyle>
    </a:firstCol>
    <a:la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noFill/>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lastRow>
    <a:firstRow>
      <a:tcTxStyle b="on"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noFill/>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B7B5B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4" name="Shape 174"/>
          <p:cNvSpPr/>
          <p:nvPr>
            <p:ph type="sldImg"/>
          </p:nvPr>
        </p:nvSpPr>
        <p:spPr>
          <a:xfrm>
            <a:off x="1143000" y="685800"/>
            <a:ext cx="4572000" cy="3429000"/>
          </a:xfrm>
          <a:prstGeom prst="rect">
            <a:avLst/>
          </a:prstGeom>
        </p:spPr>
        <p:txBody>
          <a:bodyPr/>
          <a:lstStyle/>
          <a:p>
            <a:pPr/>
          </a:p>
        </p:txBody>
      </p:sp>
      <p:sp>
        <p:nvSpPr>
          <p:cNvPr id="175" name="Shape 17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aşlık">
    <p:spTree>
      <p:nvGrpSpPr>
        <p:cNvPr id="1" name=""/>
        <p:cNvGrpSpPr/>
        <p:nvPr/>
      </p:nvGrpSpPr>
      <p:grpSpPr>
        <a:xfrm>
          <a:off x="0" y="0"/>
          <a:ext cx="0" cy="0"/>
          <a:chOff x="0" y="0"/>
          <a:chExt cx="0" cy="0"/>
        </a:xfrm>
      </p:grpSpPr>
      <p:sp>
        <p:nvSpPr>
          <p:cNvPr id="13" name="Yazar ve Tarih"/>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Yazar ve Tarih</a:t>
            </a:r>
          </a:p>
        </p:txBody>
      </p:sp>
      <p:sp>
        <p:nvSpPr>
          <p:cNvPr id="14" name="Sunu Başlığı"/>
          <p:cNvSpPr txBox="1"/>
          <p:nvPr>
            <p:ph type="title" hasCustomPrompt="1"/>
          </p:nvPr>
        </p:nvSpPr>
        <p:spPr>
          <a:prstGeom prst="rect">
            <a:avLst/>
          </a:prstGeom>
        </p:spPr>
        <p:txBody>
          <a:bodyPr/>
          <a:lstStyle/>
          <a:p>
            <a:pPr/>
            <a:r>
              <a:t>Sunu Başlığı</a:t>
            </a:r>
          </a:p>
        </p:txBody>
      </p:sp>
      <p:sp>
        <p:nvSpPr>
          <p:cNvPr id="15" name="Gövde Düzeyi Bir…"/>
          <p:cNvSpPr txBox="1"/>
          <p:nvPr>
            <p:ph type="body" sz="quarter" idx="1" hasCustomPrompt="1"/>
          </p:nvPr>
        </p:nvSpPr>
        <p:spPr>
          <a:prstGeom prst="rect">
            <a:avLst/>
          </a:prstGeom>
        </p:spPr>
        <p:txBody>
          <a:bodyPr/>
          <a:lstStyle/>
          <a:p>
            <a:pPr/>
            <a:r>
              <a:t>Sunu Alt Başlığı</a:t>
            </a:r>
          </a:p>
          <a:p>
            <a:pPr lvl="1"/>
            <a:r>
              <a:t/>
            </a:r>
          </a:p>
          <a:p>
            <a:pPr lvl="2"/>
            <a:r>
              <a:t/>
            </a:r>
          </a:p>
          <a:p>
            <a:pPr lvl="3"/>
            <a:r>
              <a:t/>
            </a:r>
          </a:p>
          <a:p>
            <a:pPr lvl="4"/>
            <a:r>
              <a:t/>
            </a:r>
          </a:p>
        </p:txBody>
      </p:sp>
      <p:sp>
        <p:nvSpPr>
          <p:cNvPr id="16"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apor">
    <p:spTree>
      <p:nvGrpSpPr>
        <p:cNvPr id="1" name=""/>
        <p:cNvGrpSpPr/>
        <p:nvPr/>
      </p:nvGrpSpPr>
      <p:grpSpPr>
        <a:xfrm>
          <a:off x="0" y="0"/>
          <a:ext cx="0" cy="0"/>
          <a:chOff x="0" y="0"/>
          <a:chExt cx="0" cy="0"/>
        </a:xfrm>
      </p:grpSpPr>
      <p:sp>
        <p:nvSpPr>
          <p:cNvPr id="107" name="Gövde Düzeyi Bir…"/>
          <p:cNvSpPr txBox="1"/>
          <p:nvPr>
            <p:ph type="body" sz="quarter" idx="1" hasCustomPrompt="1"/>
          </p:nvPr>
        </p:nvSpPr>
        <p:spPr>
          <a:xfrm>
            <a:off x="1727200" y="5281886"/>
            <a:ext cx="20929600" cy="3136901"/>
          </a:xfrm>
          <a:prstGeom prst="rect">
            <a:avLst/>
          </a:prstGeom>
        </p:spPr>
        <p:txBody>
          <a:bodyPr anchor="ctr"/>
          <a:lstStyle>
            <a:lvl1pPr>
              <a:lnSpc>
                <a:spcPct val="80000"/>
              </a:lnSpc>
              <a:defRPr spc="-86" sz="8600">
                <a:solidFill>
                  <a:srgbClr val="4A4A4A"/>
                </a:solidFill>
                <a:latin typeface="Publico Headline Roman"/>
                <a:ea typeface="Publico Headline Roman"/>
                <a:cs typeface="Publico Headline Roman"/>
                <a:sym typeface="Publico Headline Roman"/>
              </a:defRPr>
            </a:lvl1pPr>
            <a:lvl2pPr>
              <a:lnSpc>
                <a:spcPct val="80000"/>
              </a:lnSpc>
              <a:defRPr spc="-86" sz="8600">
                <a:solidFill>
                  <a:srgbClr val="4A4A4A"/>
                </a:solidFill>
                <a:latin typeface="Publico Headline Roman"/>
                <a:ea typeface="Publico Headline Roman"/>
                <a:cs typeface="Publico Headline Roman"/>
                <a:sym typeface="Publico Headline Roman"/>
              </a:defRPr>
            </a:lvl2pPr>
            <a:lvl3pPr>
              <a:lnSpc>
                <a:spcPct val="80000"/>
              </a:lnSpc>
              <a:defRPr spc="-86" sz="8600">
                <a:solidFill>
                  <a:srgbClr val="4A4A4A"/>
                </a:solidFill>
                <a:latin typeface="Publico Headline Roman"/>
                <a:ea typeface="Publico Headline Roman"/>
                <a:cs typeface="Publico Headline Roman"/>
                <a:sym typeface="Publico Headline Roman"/>
              </a:defRPr>
            </a:lvl3pPr>
            <a:lvl4pPr>
              <a:lnSpc>
                <a:spcPct val="80000"/>
              </a:lnSpc>
              <a:defRPr spc="-86" sz="8600">
                <a:solidFill>
                  <a:srgbClr val="4A4A4A"/>
                </a:solidFill>
                <a:latin typeface="Publico Headline Roman"/>
                <a:ea typeface="Publico Headline Roman"/>
                <a:cs typeface="Publico Headline Roman"/>
                <a:sym typeface="Publico Headline Roman"/>
              </a:defRPr>
            </a:lvl4pPr>
            <a:lvl5pPr>
              <a:lnSpc>
                <a:spcPct val="80000"/>
              </a:lnSpc>
              <a:defRPr spc="-86" sz="8600">
                <a:solidFill>
                  <a:srgbClr val="4A4A4A"/>
                </a:solidFill>
                <a:latin typeface="Publico Headline Roman"/>
                <a:ea typeface="Publico Headline Roman"/>
                <a:cs typeface="Publico Headline Roman"/>
                <a:sym typeface="Publico Headline Roman"/>
              </a:defRPr>
            </a:lvl5pPr>
          </a:lstStyle>
          <a:p>
            <a:pPr/>
            <a:r>
              <a:t>Rapor</a:t>
            </a:r>
          </a:p>
          <a:p>
            <a:pPr lvl="1"/>
            <a:r>
              <a:t/>
            </a:r>
          </a:p>
          <a:p>
            <a:pPr lvl="2"/>
            <a:r>
              <a:t/>
            </a:r>
          </a:p>
          <a:p>
            <a:pPr lvl="3"/>
            <a:r>
              <a:t/>
            </a:r>
          </a:p>
          <a:p>
            <a:pPr lvl="4"/>
            <a:r>
              <a:t/>
            </a:r>
          </a:p>
        </p:txBody>
      </p:sp>
      <p:sp>
        <p:nvSpPr>
          <p:cNvPr id="108" name="Özetçe: Makine dilinde yazılan 10 farklı operasyon kodu çalıştırabilen bir işlemci tasarımı geliştirilecektir.…"/>
          <p:cNvSpPr txBox="1"/>
          <p:nvPr/>
        </p:nvSpPr>
        <p:spPr>
          <a:xfrm>
            <a:off x="1727200" y="1987129"/>
            <a:ext cx="20929600" cy="92283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914400">
              <a:spcBef>
                <a:spcPts val="2300"/>
              </a:spcBef>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b="1" sz="5488">
                <a:solidFill>
                  <a:srgbClr val="4A4A4A"/>
                </a:solidFill>
                <a:latin typeface="Avenir Next Regular"/>
                <a:ea typeface="Avenir Next Regular"/>
                <a:cs typeface="Avenir Next Regular"/>
                <a:sym typeface="Avenir Next Regular"/>
              </a:defRPr>
            </a:pPr>
            <a:r>
              <a:t>Özetçe: </a:t>
            </a:r>
            <a:r>
              <a:rPr b="0">
                <a:latin typeface="Avenir Next Medium"/>
                <a:ea typeface="Avenir Next Medium"/>
                <a:cs typeface="Avenir Next Medium"/>
                <a:sym typeface="Avenir Next Medium"/>
              </a:rPr>
              <a:t>Makine dilinde yazılan 10 farklı operasyon kodu çalıştırabilen bir işlemci tasarımı geliştirilecektir.</a:t>
            </a:r>
            <a:endParaRPr b="0">
              <a:latin typeface="Avenir Next Medium"/>
              <a:ea typeface="Avenir Next Medium"/>
              <a:cs typeface="Avenir Next Medium"/>
              <a:sym typeface="Avenir Next Medium"/>
            </a:endParaRPr>
          </a:p>
          <a:p>
            <a:pPr algn="l" defTabSz="914400">
              <a:spcBef>
                <a:spcPts val="2300"/>
              </a:spcBef>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b="1" sz="5488">
                <a:solidFill>
                  <a:srgbClr val="4A4A4A"/>
                </a:solidFill>
                <a:latin typeface="Avenir Next Regular"/>
                <a:ea typeface="Avenir Next Regular"/>
                <a:cs typeface="Avenir Next Regular"/>
                <a:sym typeface="Avenir Next Regular"/>
              </a:defRPr>
            </a:pPr>
            <a:r>
              <a:t>Giriş: </a:t>
            </a:r>
            <a:r>
              <a:rPr b="0">
                <a:latin typeface="Avenir Next Medium"/>
                <a:ea typeface="Avenir Next Medium"/>
                <a:cs typeface="Avenir Next Medium"/>
                <a:sym typeface="Avenir Next Medium"/>
              </a:rPr>
              <a:t>Bu proje kapsamında FB-CPU isminde bir işlemcinin Verilog dili ile RTL tasarımı ve tasarlanan işlemci üzerinde makine dili ile yazılan çeşitli kod parçacıkları yazılacaktır. Proje sonunda basit bir işlemcideki RAM, Kontrol Ünitesi ve Saklayıcıların bir arada çalışıp, makine dilindeki kod parçacıklarını nasıl yürütebildiği gözlemlenecektir. Kullanılacak Basys3 FPGA geliştirme kartı üzerinde FB-CPU demo’su yapılacaktır.</a:t>
            </a:r>
            <a:r>
              <a:rPr b="0">
                <a:latin typeface="Times New Roman"/>
                <a:ea typeface="Times New Roman"/>
                <a:cs typeface="Times New Roman"/>
                <a:sym typeface="Times New Roman"/>
              </a:rPr>
              <a:t> </a:t>
            </a:r>
          </a:p>
        </p:txBody>
      </p:sp>
      <p:pic>
        <p:nvPicPr>
          <p:cNvPr id="109" name="IMG_3420.jpeg" descr="IMG_3420.jpeg"/>
          <p:cNvPicPr>
            <a:picLocks noChangeAspect="1"/>
          </p:cNvPicPr>
          <p:nvPr/>
        </p:nvPicPr>
        <p:blipFill>
          <a:blip r:embed="rId2">
            <a:extLst/>
          </a:blip>
          <a:stretch>
            <a:fillRect/>
          </a:stretch>
        </p:blipFill>
        <p:spPr>
          <a:xfrm>
            <a:off x="-102689" y="-1061844"/>
            <a:ext cx="24966440" cy="15604025"/>
          </a:xfrm>
          <a:prstGeom prst="rect">
            <a:avLst/>
          </a:prstGeom>
          <a:ln w="12700">
            <a:miter lim="400000"/>
          </a:ln>
        </p:spPr>
      </p:pic>
      <p:sp>
        <p:nvSpPr>
          <p:cNvPr id="110"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üyük Veri">
    <p:bg>
      <p:bgPr>
        <a:solidFill>
          <a:srgbClr val="227AAF"/>
        </a:solidFill>
      </p:bgPr>
    </p:bg>
    <p:spTree>
      <p:nvGrpSpPr>
        <p:cNvPr id="1" name=""/>
        <p:cNvGrpSpPr/>
        <p:nvPr/>
      </p:nvGrpSpPr>
      <p:grpSpPr>
        <a:xfrm>
          <a:off x="0" y="0"/>
          <a:ext cx="0" cy="0"/>
          <a:chOff x="0" y="0"/>
          <a:chExt cx="0" cy="0"/>
        </a:xfrm>
      </p:grpSpPr>
      <p:sp>
        <p:nvSpPr>
          <p:cNvPr id="117" name="Veri bilgisi"/>
          <p:cNvSpPr txBox="1"/>
          <p:nvPr>
            <p:ph type="body" sz="quarter" idx="21" hasCustomPrompt="1"/>
          </p:nvPr>
        </p:nvSpPr>
        <p:spPr>
          <a:xfrm>
            <a:off x="1727200" y="8611966"/>
            <a:ext cx="20929600" cy="908813"/>
          </a:xfrm>
          <a:prstGeom prst="rect">
            <a:avLst/>
          </a:prstGeom>
        </p:spPr>
        <p:txBody>
          <a:bodyPr/>
          <a:lstStyle>
            <a:lvl1pPr>
              <a:spcBef>
                <a:spcPts val="2000"/>
              </a:spcBef>
              <a:defRPr>
                <a:solidFill>
                  <a:srgbClr val="F0EBE0"/>
                </a:solidFill>
              </a:defRPr>
            </a:lvl1pPr>
          </a:lstStyle>
          <a:p>
            <a:pPr/>
            <a:r>
              <a:t>Veri bilgisi</a:t>
            </a:r>
          </a:p>
        </p:txBody>
      </p:sp>
      <p:sp>
        <p:nvSpPr>
          <p:cNvPr id="118" name="Çizgi"/>
          <p:cNvSpPr/>
          <p:nvPr/>
        </p:nvSpPr>
        <p:spPr>
          <a:xfrm>
            <a:off x="863600" y="12852400"/>
            <a:ext cx="22656801" cy="0"/>
          </a:xfrm>
          <a:prstGeom prst="line">
            <a:avLst/>
          </a:prstGeom>
          <a:ln w="127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19" name="Çizgi"/>
          <p:cNvSpPr/>
          <p:nvPr/>
        </p:nvSpPr>
        <p:spPr>
          <a:xfrm>
            <a:off x="863600" y="889000"/>
            <a:ext cx="22656801" cy="0"/>
          </a:xfrm>
          <a:prstGeom prst="line">
            <a:avLst/>
          </a:prstGeom>
          <a:ln w="508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20" name="Gövde Düzeyi Bir…"/>
          <p:cNvSpPr txBox="1"/>
          <p:nvPr>
            <p:ph type="body" idx="1" hasCustomPrompt="1"/>
          </p:nvPr>
        </p:nvSpPr>
        <p:spPr>
          <a:xfrm>
            <a:off x="1727200" y="1098623"/>
            <a:ext cx="20929600" cy="7461177"/>
          </a:xfrm>
          <a:prstGeom prst="rect">
            <a:avLst/>
          </a:prstGeom>
        </p:spPr>
        <p:txBody>
          <a:bodyPr anchor="b"/>
          <a:lstStyle>
            <a:lvl1pPr>
              <a:lnSpc>
                <a:spcPct val="70000"/>
              </a:lnSpc>
              <a:defRPr b="1" spc="-300" sz="30000">
                <a:solidFill>
                  <a:srgbClr val="FFFFFF"/>
                </a:solidFill>
                <a:latin typeface="Publico Headline Roman"/>
                <a:ea typeface="Publico Headline Roman"/>
                <a:cs typeface="Publico Headline Roman"/>
                <a:sym typeface="Publico Headline Roman"/>
              </a:defRPr>
            </a:lvl1pPr>
            <a:lvl2pPr>
              <a:lnSpc>
                <a:spcPct val="70000"/>
              </a:lnSpc>
              <a:defRPr b="1" spc="-300" sz="30000">
                <a:solidFill>
                  <a:srgbClr val="FFFFFF"/>
                </a:solidFill>
                <a:latin typeface="Publico Headline Roman"/>
                <a:ea typeface="Publico Headline Roman"/>
                <a:cs typeface="Publico Headline Roman"/>
                <a:sym typeface="Publico Headline Roman"/>
              </a:defRPr>
            </a:lvl2pPr>
            <a:lvl3pPr>
              <a:lnSpc>
                <a:spcPct val="70000"/>
              </a:lnSpc>
              <a:defRPr b="1" spc="-300" sz="30000">
                <a:solidFill>
                  <a:srgbClr val="FFFFFF"/>
                </a:solidFill>
                <a:latin typeface="Publico Headline Roman"/>
                <a:ea typeface="Publico Headline Roman"/>
                <a:cs typeface="Publico Headline Roman"/>
                <a:sym typeface="Publico Headline Roman"/>
              </a:defRPr>
            </a:lvl3pPr>
            <a:lvl4pPr>
              <a:lnSpc>
                <a:spcPct val="70000"/>
              </a:lnSpc>
              <a:defRPr b="1" spc="-300" sz="30000">
                <a:solidFill>
                  <a:srgbClr val="FFFFFF"/>
                </a:solidFill>
                <a:latin typeface="Publico Headline Roman"/>
                <a:ea typeface="Publico Headline Roman"/>
                <a:cs typeface="Publico Headline Roman"/>
                <a:sym typeface="Publico Headline Roman"/>
              </a:defRPr>
            </a:lvl4pPr>
            <a:lvl5pPr>
              <a:lnSpc>
                <a:spcPct val="70000"/>
              </a:lnSpc>
              <a:defRPr b="1" spc="-300" sz="30000">
                <a:solidFill>
                  <a:srgbClr val="FFFFFF"/>
                </a:solidFill>
                <a:latin typeface="Publico Headline Roman"/>
                <a:ea typeface="Publico Headline Roman"/>
                <a:cs typeface="Publico Headline Roman"/>
                <a:sym typeface="Publico Headline Roman"/>
              </a:defRPr>
            </a:lvl5pPr>
          </a:lstStyle>
          <a:p>
            <a:pPr/>
            <a:r>
              <a:t>%100</a:t>
            </a:r>
          </a:p>
          <a:p>
            <a:pPr lvl="1"/>
            <a:r>
              <a:t/>
            </a:r>
          </a:p>
          <a:p>
            <a:pPr lvl="2"/>
            <a:r>
              <a:t/>
            </a:r>
          </a:p>
          <a:p>
            <a:pPr lvl="3"/>
            <a:r>
              <a:t/>
            </a:r>
          </a:p>
          <a:p>
            <a:pPr lvl="4"/>
            <a:r>
              <a:t/>
            </a:r>
          </a:p>
        </p:txBody>
      </p:sp>
      <p:sp>
        <p:nvSpPr>
          <p:cNvPr id="121" name="Slayt Numarası"/>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lıntı">
    <p:spTree>
      <p:nvGrpSpPr>
        <p:cNvPr id="1" name=""/>
        <p:cNvGrpSpPr/>
        <p:nvPr/>
      </p:nvGrpSpPr>
      <p:grpSpPr>
        <a:xfrm>
          <a:off x="0" y="0"/>
          <a:ext cx="0" cy="0"/>
          <a:chOff x="0" y="0"/>
          <a:chExt cx="0" cy="0"/>
        </a:xfrm>
      </p:grpSpPr>
      <p:sp>
        <p:nvSpPr>
          <p:cNvPr id="128" name="Görüntü"/>
          <p:cNvSpPr/>
          <p:nvPr>
            <p:ph type="pic" idx="21"/>
          </p:nvPr>
        </p:nvSpPr>
        <p:spPr>
          <a:xfrm>
            <a:off x="-25400" y="-5359400"/>
            <a:ext cx="24422100" cy="24422100"/>
          </a:xfrm>
          <a:prstGeom prst="rect">
            <a:avLst/>
          </a:prstGeom>
        </p:spPr>
        <p:txBody>
          <a:bodyPr lIns="91439" tIns="45719" rIns="91439" bIns="45719">
            <a:noAutofit/>
          </a:bodyPr>
          <a:lstStyle/>
          <a:p>
            <a:pPr/>
          </a:p>
        </p:txBody>
      </p:sp>
      <p:sp>
        <p:nvSpPr>
          <p:cNvPr id="129" name="Gövde Düzeyi Bir…"/>
          <p:cNvSpPr txBox="1"/>
          <p:nvPr>
            <p:ph type="body" sz="quarter" idx="1" hasCustomPrompt="1"/>
          </p:nvPr>
        </p:nvSpPr>
        <p:spPr>
          <a:xfrm>
            <a:off x="1409700" y="2119884"/>
            <a:ext cx="10775585" cy="1936416"/>
          </a:xfrm>
          <a:prstGeom prst="rect">
            <a:avLst/>
          </a:prstGeom>
        </p:spPr>
        <p:txBody>
          <a:bodyPr/>
          <a:lstStyle>
            <a:lvl1pPr>
              <a:defRPr spc="-58" sz="5800">
                <a:solidFill>
                  <a:srgbClr val="247AB0"/>
                </a:solidFill>
                <a:latin typeface="Publico Headline Roman"/>
                <a:ea typeface="Publico Headline Roman"/>
                <a:cs typeface="Publico Headline Roman"/>
                <a:sym typeface="Publico Headline Roman"/>
              </a:defRPr>
            </a:lvl1pPr>
            <a:lvl2pPr>
              <a:defRPr spc="-58" sz="5800">
                <a:solidFill>
                  <a:srgbClr val="247AB0"/>
                </a:solidFill>
                <a:latin typeface="Publico Headline Roman"/>
                <a:ea typeface="Publico Headline Roman"/>
                <a:cs typeface="Publico Headline Roman"/>
                <a:sym typeface="Publico Headline Roman"/>
              </a:defRPr>
            </a:lvl2pPr>
            <a:lvl3pPr>
              <a:defRPr spc="-58" sz="5800">
                <a:solidFill>
                  <a:srgbClr val="247AB0"/>
                </a:solidFill>
                <a:latin typeface="Publico Headline Roman"/>
                <a:ea typeface="Publico Headline Roman"/>
                <a:cs typeface="Publico Headline Roman"/>
                <a:sym typeface="Publico Headline Roman"/>
              </a:defRPr>
            </a:lvl3pPr>
            <a:lvl4pPr>
              <a:defRPr spc="-58" sz="5800">
                <a:solidFill>
                  <a:srgbClr val="247AB0"/>
                </a:solidFill>
                <a:latin typeface="Publico Headline Roman"/>
                <a:ea typeface="Publico Headline Roman"/>
                <a:cs typeface="Publico Headline Roman"/>
                <a:sym typeface="Publico Headline Roman"/>
              </a:defRPr>
            </a:lvl4pPr>
            <a:lvl5pPr>
              <a:defRPr spc="-58" sz="5800">
                <a:solidFill>
                  <a:srgbClr val="247AB0"/>
                </a:solidFill>
                <a:latin typeface="Publico Headline Roman"/>
                <a:ea typeface="Publico Headline Roman"/>
                <a:cs typeface="Publico Headline Roman"/>
                <a:sym typeface="Publico Headline Roman"/>
              </a:defRPr>
            </a:lvl5pPr>
          </a:lstStyle>
          <a:p>
            <a:pPr/>
            <a:r>
              <a:t>“Ünlü Alıntı”</a:t>
            </a:r>
          </a:p>
          <a:p>
            <a:pPr lvl="1"/>
            <a:r>
              <a:t/>
            </a:r>
          </a:p>
          <a:p>
            <a:pPr lvl="2"/>
            <a:r>
              <a:t/>
            </a:r>
          </a:p>
          <a:p>
            <a:pPr lvl="3"/>
            <a:r>
              <a:t/>
            </a:r>
          </a:p>
          <a:p>
            <a:pPr lvl="4"/>
            <a:r>
              <a:t/>
            </a:r>
          </a:p>
        </p:txBody>
      </p:sp>
      <p:sp>
        <p:nvSpPr>
          <p:cNvPr id="130" name="Çizgi"/>
          <p:cNvSpPr/>
          <p:nvPr/>
        </p:nvSpPr>
        <p:spPr>
          <a:xfrm>
            <a:off x="863600" y="889000"/>
            <a:ext cx="22656801"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31" name="Çizgi"/>
          <p:cNvSpPr/>
          <p:nvPr/>
        </p:nvSpPr>
        <p:spPr>
          <a:xfrm>
            <a:off x="863600" y="12852400"/>
            <a:ext cx="22656801"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32" name="İsim"/>
          <p:cNvSpPr txBox="1"/>
          <p:nvPr>
            <p:ph type="body" sz="quarter" idx="22" hasCustomPrompt="1"/>
          </p:nvPr>
        </p:nvSpPr>
        <p:spPr>
          <a:xfrm>
            <a:off x="1409700" y="4051453"/>
            <a:ext cx="10775585" cy="543053"/>
          </a:xfrm>
          <a:prstGeom prst="rect">
            <a:avLst/>
          </a:prstGeom>
        </p:spPr>
        <p:txBody>
          <a:bodyPr anchor="ctr"/>
          <a:lstStyle>
            <a:lvl1pPr defTabSz="12700">
              <a:lnSpc>
                <a:spcPct val="10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2400">
                <a:solidFill>
                  <a:srgbClr val="227AAF"/>
                </a:solidFill>
                <a:latin typeface="Publico Text Semibold"/>
                <a:ea typeface="Publico Text Semibold"/>
                <a:cs typeface="Publico Text Semibold"/>
                <a:sym typeface="Publico Text Semibold"/>
              </a:defRPr>
            </a:lvl1pPr>
          </a:lstStyle>
          <a:p>
            <a:pPr/>
            <a:r>
              <a:t>İsim</a:t>
            </a:r>
          </a:p>
        </p:txBody>
      </p:sp>
      <p:sp>
        <p:nvSpPr>
          <p:cNvPr id="133"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ğraf - 3 Yukarı">
    <p:spTree>
      <p:nvGrpSpPr>
        <p:cNvPr id="1" name=""/>
        <p:cNvGrpSpPr/>
        <p:nvPr/>
      </p:nvGrpSpPr>
      <p:grpSpPr>
        <a:xfrm>
          <a:off x="0" y="0"/>
          <a:ext cx="0" cy="0"/>
          <a:chOff x="0" y="0"/>
          <a:chExt cx="0" cy="0"/>
        </a:xfrm>
      </p:grpSpPr>
      <p:sp>
        <p:nvSpPr>
          <p:cNvPr id="140" name="Görüntü"/>
          <p:cNvSpPr/>
          <p:nvPr>
            <p:ph type="pic" sz="quarter" idx="21"/>
          </p:nvPr>
        </p:nvSpPr>
        <p:spPr>
          <a:xfrm>
            <a:off x="14727242" y="5618197"/>
            <a:ext cx="7877462" cy="7877463"/>
          </a:xfrm>
          <a:prstGeom prst="rect">
            <a:avLst/>
          </a:prstGeom>
        </p:spPr>
        <p:txBody>
          <a:bodyPr lIns="91439" tIns="45719" rIns="91439" bIns="45719">
            <a:noAutofit/>
          </a:bodyPr>
          <a:lstStyle/>
          <a:p>
            <a:pPr/>
          </a:p>
        </p:txBody>
      </p:sp>
      <p:sp>
        <p:nvSpPr>
          <p:cNvPr id="141" name="609701706_939x626.jpg"/>
          <p:cNvSpPr/>
          <p:nvPr>
            <p:ph type="pic" sz="quarter" idx="22"/>
          </p:nvPr>
        </p:nvSpPr>
        <p:spPr>
          <a:xfrm>
            <a:off x="14700215" y="1511300"/>
            <a:ext cx="7943851" cy="5295900"/>
          </a:xfrm>
          <a:prstGeom prst="rect">
            <a:avLst/>
          </a:prstGeom>
        </p:spPr>
        <p:txBody>
          <a:bodyPr lIns="91439" tIns="45719" rIns="91439" bIns="45719">
            <a:noAutofit/>
          </a:bodyPr>
          <a:lstStyle/>
          <a:p>
            <a:pPr/>
          </a:p>
        </p:txBody>
      </p:sp>
      <p:sp>
        <p:nvSpPr>
          <p:cNvPr id="142" name="139465515_1890x1620.jpg"/>
          <p:cNvSpPr/>
          <p:nvPr>
            <p:ph type="pic" idx="23"/>
          </p:nvPr>
        </p:nvSpPr>
        <p:spPr>
          <a:xfrm>
            <a:off x="1778000" y="1346200"/>
            <a:ext cx="12852400" cy="11016343"/>
          </a:xfrm>
          <a:prstGeom prst="rect">
            <a:avLst/>
          </a:prstGeom>
        </p:spPr>
        <p:txBody>
          <a:bodyPr lIns="91439" tIns="45719" rIns="91439" bIns="45719">
            <a:noAutofit/>
          </a:bodyPr>
          <a:lstStyle/>
          <a:p>
            <a:pPr/>
          </a:p>
        </p:txBody>
      </p:sp>
      <p:sp>
        <p:nvSpPr>
          <p:cNvPr id="143"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ğraf">
    <p:spTree>
      <p:nvGrpSpPr>
        <p:cNvPr id="1" name=""/>
        <p:cNvGrpSpPr/>
        <p:nvPr/>
      </p:nvGrpSpPr>
      <p:grpSpPr>
        <a:xfrm>
          <a:off x="0" y="0"/>
          <a:ext cx="0" cy="0"/>
          <a:chOff x="0" y="0"/>
          <a:chExt cx="0" cy="0"/>
        </a:xfrm>
      </p:grpSpPr>
      <p:sp>
        <p:nvSpPr>
          <p:cNvPr id="150" name="Görüntü"/>
          <p:cNvSpPr/>
          <p:nvPr>
            <p:ph type="pic" idx="21"/>
          </p:nvPr>
        </p:nvSpPr>
        <p:spPr>
          <a:xfrm>
            <a:off x="1727200" y="-1422400"/>
            <a:ext cx="21310600" cy="15989300"/>
          </a:xfrm>
          <a:prstGeom prst="rect">
            <a:avLst/>
          </a:prstGeom>
        </p:spPr>
        <p:txBody>
          <a:bodyPr lIns="91439" tIns="45719" rIns="91439" bIns="45719">
            <a:noAutofit/>
          </a:bodyPr>
          <a:lstStyle/>
          <a:p>
            <a:pPr/>
          </a:p>
        </p:txBody>
      </p:sp>
      <p:sp>
        <p:nvSpPr>
          <p:cNvPr id="151"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ş">
    <p:bg>
      <p:bgPr>
        <a:gradFill flip="none" rotWithShape="1">
          <a:gsLst>
            <a:gs pos="0">
              <a:schemeClr val="accent1">
                <a:hueOff val="51461"/>
                <a:satOff val="3678"/>
                <a:lumOff val="17483"/>
              </a:schemeClr>
            </a:gs>
            <a:gs pos="100000">
              <a:schemeClr val="accent1">
                <a:hueOff val="420094"/>
                <a:satOff val="-1465"/>
                <a:lumOff val="-19139"/>
              </a:schemeClr>
            </a:gs>
          </a:gsLst>
          <a:lin ang="5400000" scaled="0"/>
        </a:gradFill>
      </p:bgPr>
    </p:bg>
    <p:spTree>
      <p:nvGrpSpPr>
        <p:cNvPr id="1" name=""/>
        <p:cNvGrpSpPr/>
        <p:nvPr/>
      </p:nvGrpSpPr>
      <p:grpSpPr>
        <a:xfrm>
          <a:off x="0" y="0"/>
          <a:ext cx="0" cy="0"/>
          <a:chOff x="0" y="0"/>
          <a:chExt cx="0" cy="0"/>
        </a:xfrm>
      </p:grpSpPr>
      <p:pic>
        <p:nvPicPr>
          <p:cNvPr id="158" name="IMG_3592.webp" descr="IMG_3592.webp"/>
          <p:cNvPicPr>
            <a:picLocks noChangeAspect="1"/>
          </p:cNvPicPr>
          <p:nvPr/>
        </p:nvPicPr>
        <p:blipFill>
          <a:blip r:embed="rId2">
            <a:extLst/>
          </a:blip>
          <a:stretch>
            <a:fillRect/>
          </a:stretch>
        </p:blipFill>
        <p:spPr>
          <a:xfrm>
            <a:off x="-49100" y="-1929772"/>
            <a:ext cx="24482255" cy="16321505"/>
          </a:xfrm>
          <a:prstGeom prst="rect">
            <a:avLst/>
          </a:prstGeom>
          <a:ln w="12700">
            <a:miter lim="400000"/>
          </a:ln>
        </p:spPr>
      </p:pic>
      <p:pic>
        <p:nvPicPr>
          <p:cNvPr id="159" name="IMG_3589.jpeg" descr="IMG_3589.jpeg"/>
          <p:cNvPicPr>
            <a:picLocks noChangeAspect="1"/>
          </p:cNvPicPr>
          <p:nvPr/>
        </p:nvPicPr>
        <p:blipFill>
          <a:blip r:embed="rId3">
            <a:extLst/>
          </a:blip>
          <a:stretch>
            <a:fillRect/>
          </a:stretch>
        </p:blipFill>
        <p:spPr>
          <a:xfrm>
            <a:off x="-260392" y="-2627558"/>
            <a:ext cx="24783617" cy="19064321"/>
          </a:xfrm>
          <a:prstGeom prst="rect">
            <a:avLst/>
          </a:prstGeom>
          <a:ln w="12700">
            <a:miter lim="400000"/>
          </a:ln>
        </p:spPr>
      </p:pic>
      <p:pic>
        <p:nvPicPr>
          <p:cNvPr id="160" name="IMG_3421.jpeg" descr="IMG_3421.jpeg"/>
          <p:cNvPicPr>
            <a:picLocks noChangeAspect="1"/>
          </p:cNvPicPr>
          <p:nvPr/>
        </p:nvPicPr>
        <p:blipFill>
          <a:blip r:embed="rId4">
            <a:extLst/>
          </a:blip>
          <a:stretch>
            <a:fillRect/>
          </a:stretch>
        </p:blipFill>
        <p:spPr>
          <a:xfrm>
            <a:off x="0" y="0"/>
            <a:ext cx="24384000" cy="13716000"/>
          </a:xfrm>
          <a:prstGeom prst="rect">
            <a:avLst/>
          </a:prstGeom>
          <a:ln w="12700">
            <a:miter lim="400000"/>
          </a:ln>
        </p:spPr>
      </p:pic>
      <p:sp>
        <p:nvSpPr>
          <p:cNvPr id="161"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ş kopya">
    <p:bg>
      <p:bgPr>
        <a:gradFill flip="none" rotWithShape="1">
          <a:gsLst>
            <a:gs pos="0">
              <a:schemeClr val="accent1">
                <a:hueOff val="51461"/>
                <a:satOff val="3678"/>
                <a:lumOff val="17483"/>
              </a:schemeClr>
            </a:gs>
            <a:gs pos="100000">
              <a:schemeClr val="accent1">
                <a:hueOff val="420094"/>
                <a:satOff val="-1465"/>
                <a:lumOff val="-19139"/>
              </a:schemeClr>
            </a:gs>
          </a:gsLst>
          <a:lin ang="5400000" scaled="0"/>
        </a:gradFill>
      </p:bgPr>
    </p:bg>
    <p:spTree>
      <p:nvGrpSpPr>
        <p:cNvPr id="1" name=""/>
        <p:cNvGrpSpPr/>
        <p:nvPr/>
      </p:nvGrpSpPr>
      <p:grpSpPr>
        <a:xfrm>
          <a:off x="0" y="0"/>
          <a:ext cx="0" cy="0"/>
          <a:chOff x="0" y="0"/>
          <a:chExt cx="0" cy="0"/>
        </a:xfrm>
      </p:grpSpPr>
      <p:sp>
        <p:nvSpPr>
          <p:cNvPr id="168"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aşlık ve Fotoğraf">
    <p:spTree>
      <p:nvGrpSpPr>
        <p:cNvPr id="1" name=""/>
        <p:cNvGrpSpPr/>
        <p:nvPr/>
      </p:nvGrpSpPr>
      <p:grpSpPr>
        <a:xfrm>
          <a:off x="0" y="0"/>
          <a:ext cx="0" cy="0"/>
          <a:chOff x="0" y="0"/>
          <a:chExt cx="0" cy="0"/>
        </a:xfrm>
      </p:grpSpPr>
      <p:sp>
        <p:nvSpPr>
          <p:cNvPr id="23" name="178465776_2880x1920.jpg"/>
          <p:cNvSpPr/>
          <p:nvPr>
            <p:ph type="pic" idx="21"/>
          </p:nvPr>
        </p:nvSpPr>
        <p:spPr>
          <a:xfrm>
            <a:off x="-1" y="-2527300"/>
            <a:ext cx="24384001" cy="16256000"/>
          </a:xfrm>
          <a:prstGeom prst="rect">
            <a:avLst/>
          </a:prstGeom>
        </p:spPr>
        <p:txBody>
          <a:bodyPr lIns="91439" tIns="45719" rIns="91439" bIns="45719">
            <a:noAutofit/>
          </a:bodyPr>
          <a:lstStyle/>
          <a:p>
            <a:pPr/>
          </a:p>
        </p:txBody>
      </p:sp>
      <p:sp>
        <p:nvSpPr>
          <p:cNvPr id="24" name="Gövde Düzeyi Bir…"/>
          <p:cNvSpPr txBox="1"/>
          <p:nvPr>
            <p:ph type="body" sz="quarter" idx="1" hasCustomPrompt="1"/>
          </p:nvPr>
        </p:nvSpPr>
        <p:spPr>
          <a:xfrm>
            <a:off x="1727200" y="10718800"/>
            <a:ext cx="20929600" cy="2025650"/>
          </a:xfrm>
          <a:prstGeom prst="rect">
            <a:avLst/>
          </a:prstGeom>
        </p:spPr>
        <p:txBody>
          <a:bodyPr/>
          <a:lstStyle>
            <a:lvl1pPr>
              <a:spcBef>
                <a:spcPts val="2000"/>
              </a:spcBef>
              <a:defRPr>
                <a:solidFill>
                  <a:srgbClr val="F0EBE0"/>
                </a:solidFill>
              </a:defRPr>
            </a:lvl1pPr>
            <a:lvl2pPr>
              <a:spcBef>
                <a:spcPts val="2000"/>
              </a:spcBef>
              <a:defRPr>
                <a:solidFill>
                  <a:srgbClr val="F0EBE0"/>
                </a:solidFill>
              </a:defRPr>
            </a:lvl2pPr>
            <a:lvl3pPr indent="0">
              <a:spcBef>
                <a:spcPts val="2000"/>
              </a:spcBef>
              <a:defRPr>
                <a:solidFill>
                  <a:srgbClr val="F0EBE0"/>
                </a:solidFill>
              </a:defRPr>
            </a:lvl3pPr>
            <a:lvl4pPr indent="0">
              <a:spcBef>
                <a:spcPts val="2000"/>
              </a:spcBef>
              <a:defRPr>
                <a:solidFill>
                  <a:srgbClr val="F0EBE0"/>
                </a:solidFill>
              </a:defRPr>
            </a:lvl4pPr>
            <a:lvl5pPr indent="0">
              <a:spcBef>
                <a:spcPts val="2000"/>
              </a:spcBef>
              <a:defRPr>
                <a:solidFill>
                  <a:srgbClr val="F0EBE0"/>
                </a:solidFill>
              </a:defRPr>
            </a:lvl5pPr>
          </a:lstStyle>
          <a:p>
            <a:pPr/>
            <a:r>
              <a:t>Sunu Alt Başlığı</a:t>
            </a:r>
          </a:p>
          <a:p>
            <a:pPr lvl="1"/>
            <a:r>
              <a:t/>
            </a:r>
          </a:p>
          <a:p>
            <a:pPr lvl="2"/>
            <a:r>
              <a:t/>
            </a:r>
          </a:p>
          <a:p>
            <a:pPr lvl="3"/>
            <a:r>
              <a:t/>
            </a:r>
          </a:p>
          <a:p>
            <a:pPr lvl="4"/>
            <a:r>
              <a:t/>
            </a:r>
          </a:p>
        </p:txBody>
      </p:sp>
      <p:sp>
        <p:nvSpPr>
          <p:cNvPr id="25" name="Sunu Başlığı"/>
          <p:cNvSpPr txBox="1"/>
          <p:nvPr>
            <p:ph type="title" hasCustomPrompt="1"/>
          </p:nvPr>
        </p:nvSpPr>
        <p:spPr>
          <a:xfrm>
            <a:off x="1727200" y="7817246"/>
            <a:ext cx="20929600" cy="2799954"/>
          </a:xfrm>
          <a:prstGeom prst="rect">
            <a:avLst/>
          </a:prstGeom>
        </p:spPr>
        <p:txBody>
          <a:bodyPr/>
          <a:lstStyle>
            <a:lvl1pPr>
              <a:defRPr>
                <a:solidFill>
                  <a:srgbClr val="FFFFFF"/>
                </a:solidFill>
              </a:defRPr>
            </a:lvl1pPr>
          </a:lstStyle>
          <a:p>
            <a:pPr/>
            <a:r>
              <a:t>Sunu Başlığı</a:t>
            </a:r>
          </a:p>
        </p:txBody>
      </p:sp>
      <p:sp>
        <p:nvSpPr>
          <p:cNvPr id="26" name="Yazar ve Tarih"/>
          <p:cNvSpPr txBox="1"/>
          <p:nvPr>
            <p:ph type="body" sz="quarter" idx="22" hasCustomPrompt="1"/>
          </p:nvPr>
        </p:nvSpPr>
        <p:spPr>
          <a:xfrm>
            <a:off x="1727200" y="1003300"/>
            <a:ext cx="20929600" cy="480060"/>
          </a:xfrm>
          <a:prstGeom prst="rect">
            <a:avLst/>
          </a:prstGeom>
        </p:spPr>
        <p:txBody>
          <a:bodyPr anchor="ctr"/>
          <a:lstStyle>
            <a:lvl1pPr defTabSz="685800">
              <a:lnSpc>
                <a:spcPct val="100000"/>
              </a:lnSpc>
              <a:defRPr b="1" cap="all" spc="0" sz="2000">
                <a:solidFill>
                  <a:srgbClr val="F0EBE0"/>
                </a:solidFill>
              </a:defRPr>
            </a:lvl1pPr>
          </a:lstStyle>
          <a:p>
            <a:pPr/>
            <a:r>
              <a:t>Yazar ve Tarih</a:t>
            </a:r>
          </a:p>
        </p:txBody>
      </p:sp>
      <p:sp>
        <p:nvSpPr>
          <p:cNvPr id="27" name="Çizgi"/>
          <p:cNvSpPr/>
          <p:nvPr/>
        </p:nvSpPr>
        <p:spPr>
          <a:xfrm>
            <a:off x="863600" y="12852400"/>
            <a:ext cx="22656801" cy="0"/>
          </a:xfrm>
          <a:prstGeom prst="line">
            <a:avLst/>
          </a:prstGeom>
          <a:ln w="127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28" name="Çizgi"/>
          <p:cNvSpPr/>
          <p:nvPr/>
        </p:nvSpPr>
        <p:spPr>
          <a:xfrm>
            <a:off x="863600" y="889000"/>
            <a:ext cx="22656801" cy="0"/>
          </a:xfrm>
          <a:prstGeom prst="line">
            <a:avLst/>
          </a:prstGeom>
          <a:ln w="50800">
            <a:solidFill>
              <a:srgbClr val="FFFFFF">
                <a:alpha val="30000"/>
              </a:srgbClr>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29" name="Slayt Numarası"/>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lternatif Başlık ve Fotoğraf">
    <p:spTree>
      <p:nvGrpSpPr>
        <p:cNvPr id="1" name=""/>
        <p:cNvGrpSpPr/>
        <p:nvPr/>
      </p:nvGrpSpPr>
      <p:grpSpPr>
        <a:xfrm>
          <a:off x="0" y="0"/>
          <a:ext cx="0" cy="0"/>
          <a:chOff x="0" y="0"/>
          <a:chExt cx="0" cy="0"/>
        </a:xfrm>
      </p:grpSpPr>
      <p:sp>
        <p:nvSpPr>
          <p:cNvPr id="36" name="139465515_1890x1620.jpg"/>
          <p:cNvSpPr/>
          <p:nvPr>
            <p:ph type="pic" idx="21"/>
          </p:nvPr>
        </p:nvSpPr>
        <p:spPr>
          <a:xfrm>
            <a:off x="-3352800" y="0"/>
            <a:ext cx="16002000" cy="13716000"/>
          </a:xfrm>
          <a:prstGeom prst="rect">
            <a:avLst/>
          </a:prstGeom>
        </p:spPr>
        <p:txBody>
          <a:bodyPr lIns="91439" tIns="45719" rIns="91439" bIns="45719">
            <a:noAutofit/>
          </a:bodyPr>
          <a:lstStyle/>
          <a:p>
            <a:pPr/>
          </a:p>
        </p:txBody>
      </p:sp>
      <p:sp>
        <p:nvSpPr>
          <p:cNvPr id="37" name="Slayt Başlığı"/>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Slayt Başlığı</a:t>
            </a:r>
          </a:p>
        </p:txBody>
      </p:sp>
      <p:sp>
        <p:nvSpPr>
          <p:cNvPr id="38" name="Gövde Düzeyi Bir…"/>
          <p:cNvSpPr txBox="1"/>
          <p:nvPr>
            <p:ph type="body" sz="quarter" idx="1" hasCustomPrompt="1"/>
          </p:nvPr>
        </p:nvSpPr>
        <p:spPr>
          <a:xfrm>
            <a:off x="13665200" y="7010400"/>
            <a:ext cx="9271000" cy="2312637"/>
          </a:xfrm>
          <a:prstGeom prst="rect">
            <a:avLst/>
          </a:prstGeom>
        </p:spPr>
        <p:txBody>
          <a:bodyPr/>
          <a:lstStyle>
            <a:lvl1pPr algn="l">
              <a:lnSpc>
                <a:spcPct val="80000"/>
              </a:lnSpc>
            </a:lvl1pPr>
            <a:lvl2pPr algn="l">
              <a:lnSpc>
                <a:spcPct val="80000"/>
              </a:lnSpc>
            </a:lvl2pPr>
            <a:lvl3pPr algn="l">
              <a:lnSpc>
                <a:spcPct val="80000"/>
              </a:lnSpc>
            </a:lvl3pPr>
            <a:lvl4pPr algn="l">
              <a:lnSpc>
                <a:spcPct val="80000"/>
              </a:lnSpc>
            </a:lvl4pPr>
            <a:lvl5pPr algn="l">
              <a:lnSpc>
                <a:spcPct val="80000"/>
              </a:lnSpc>
            </a:lvl5pPr>
          </a:lstStyle>
          <a:p>
            <a:pPr/>
            <a:r>
              <a:t>Slayt Alt Başlığı</a:t>
            </a:r>
          </a:p>
          <a:p>
            <a:pPr lvl="1"/>
            <a:r>
              <a:t/>
            </a:r>
          </a:p>
          <a:p>
            <a:pPr lvl="2"/>
            <a:r>
              <a:t/>
            </a:r>
          </a:p>
          <a:p>
            <a:pPr lvl="3"/>
            <a:r>
              <a:t/>
            </a:r>
          </a:p>
          <a:p>
            <a:pPr lvl="4"/>
            <a:r>
              <a:t/>
            </a:r>
          </a:p>
        </p:txBody>
      </p:sp>
      <p:sp>
        <p:nvSpPr>
          <p:cNvPr id="39" name="Yazar ve Tarih"/>
          <p:cNvSpPr txBox="1"/>
          <p:nvPr>
            <p:ph type="body" sz="quarter" idx="22" hasCustomPrompt="1"/>
          </p:nvPr>
        </p:nvSpPr>
        <p:spPr>
          <a:xfrm>
            <a:off x="13665200" y="3746500"/>
            <a:ext cx="9271000" cy="482600"/>
          </a:xfrm>
          <a:prstGeom prst="rect">
            <a:avLst/>
          </a:prstGeom>
        </p:spPr>
        <p:txBody>
          <a:bodyPr anchor="ctr"/>
          <a:lstStyle>
            <a:lvl1pPr algn="l" defTabSz="685800">
              <a:lnSpc>
                <a:spcPct val="100000"/>
              </a:lnSpc>
              <a:defRPr b="1" cap="all" spc="0" sz="2000">
                <a:solidFill>
                  <a:srgbClr val="227AAF"/>
                </a:solidFill>
              </a:defRPr>
            </a:lvl1pPr>
          </a:lstStyle>
          <a:p>
            <a:pPr/>
            <a:r>
              <a:t>Yazar ve Tarih</a:t>
            </a:r>
          </a:p>
        </p:txBody>
      </p:sp>
      <p:sp>
        <p:nvSpPr>
          <p:cNvPr id="40" name="Çizgi"/>
          <p:cNvSpPr/>
          <p:nvPr/>
        </p:nvSpPr>
        <p:spPr>
          <a:xfrm>
            <a:off x="13665200" y="3721100"/>
            <a:ext cx="9283700"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41" name="Çizgi"/>
          <p:cNvSpPr/>
          <p:nvPr/>
        </p:nvSpPr>
        <p:spPr>
          <a:xfrm>
            <a:off x="13665200" y="9525000"/>
            <a:ext cx="9283700"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42"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Madde İşaretleri">
    <p:spTree>
      <p:nvGrpSpPr>
        <p:cNvPr id="1" name=""/>
        <p:cNvGrpSpPr/>
        <p:nvPr/>
      </p:nvGrpSpPr>
      <p:grpSpPr>
        <a:xfrm>
          <a:off x="0" y="0"/>
          <a:ext cx="0" cy="0"/>
          <a:chOff x="0" y="0"/>
          <a:chExt cx="0" cy="0"/>
        </a:xfrm>
      </p:grpSpPr>
      <p:sp>
        <p:nvSpPr>
          <p:cNvPr id="49" name="Slayt Başlığı"/>
          <p:cNvSpPr txBox="1"/>
          <p:nvPr>
            <p:ph type="title" hasCustomPrompt="1"/>
          </p:nvPr>
        </p:nvSpPr>
        <p:spPr>
          <a:xfrm>
            <a:off x="1727200" y="1739900"/>
            <a:ext cx="20929600" cy="3225356"/>
          </a:xfrm>
          <a:prstGeom prst="rect">
            <a:avLst/>
          </a:prstGeom>
        </p:spPr>
        <p:txBody>
          <a:bodyPr anchor="t"/>
          <a:lstStyle/>
          <a:p>
            <a:pPr/>
            <a:r>
              <a:t>Slayt Başlığı</a:t>
            </a:r>
          </a:p>
        </p:txBody>
      </p:sp>
      <p:sp>
        <p:nvSpPr>
          <p:cNvPr id="50" name="Yazar ve Tarih"/>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Yazar ve Tarih</a:t>
            </a:r>
          </a:p>
        </p:txBody>
      </p:sp>
      <p:sp>
        <p:nvSpPr>
          <p:cNvPr id="51" name="Gövde Düzeyi Bir…"/>
          <p:cNvSpPr txBox="1"/>
          <p:nvPr>
            <p:ph type="body" sz="half" idx="1" hasCustomPrompt="1"/>
          </p:nvPr>
        </p:nvSpPr>
        <p:spPr>
          <a:xfrm>
            <a:off x="1727200" y="4965700"/>
            <a:ext cx="20929600" cy="6165850"/>
          </a:xfrm>
          <a:prstGeom prst="rect">
            <a:avLst/>
          </a:prstGeom>
        </p:spPr>
        <p:txBody>
          <a:bodyPr/>
          <a:lstStyle>
            <a:lvl1pPr marL="1152877" indent="-1152877">
              <a:lnSpc>
                <a:spcPct val="80000"/>
              </a:lnSpc>
              <a:buSzPct val="100000"/>
              <a:buChar char="•"/>
              <a:defRPr spc="-86" sz="8600">
                <a:solidFill>
                  <a:srgbClr val="4A4A4A"/>
                </a:solidFill>
                <a:latin typeface="Trebuchet MS"/>
                <a:ea typeface="Trebuchet MS"/>
                <a:cs typeface="Trebuchet MS"/>
                <a:sym typeface="Trebuchet MS"/>
              </a:defRPr>
            </a:lvl1pPr>
            <a:lvl2pPr marL="1635477" indent="-1152877">
              <a:lnSpc>
                <a:spcPct val="80000"/>
              </a:lnSpc>
              <a:buSzPct val="100000"/>
              <a:buChar char="•"/>
              <a:defRPr spc="-86" sz="8600">
                <a:solidFill>
                  <a:srgbClr val="4A4A4A"/>
                </a:solidFill>
                <a:latin typeface="Trebuchet MS"/>
                <a:ea typeface="Trebuchet MS"/>
                <a:cs typeface="Trebuchet MS"/>
                <a:sym typeface="Trebuchet MS"/>
              </a:defRPr>
            </a:lvl2pPr>
            <a:lvl3pPr marL="2118077" indent="-1152877">
              <a:lnSpc>
                <a:spcPct val="80000"/>
              </a:lnSpc>
              <a:buSzPct val="100000"/>
              <a:buChar char="•"/>
              <a:defRPr spc="-86" sz="8600">
                <a:solidFill>
                  <a:srgbClr val="4A4A4A"/>
                </a:solidFill>
                <a:latin typeface="Trebuchet MS"/>
                <a:ea typeface="Trebuchet MS"/>
                <a:cs typeface="Trebuchet MS"/>
                <a:sym typeface="Trebuchet MS"/>
              </a:defRPr>
            </a:lvl3pPr>
            <a:lvl4pPr marL="2600677" indent="-1152877">
              <a:lnSpc>
                <a:spcPct val="80000"/>
              </a:lnSpc>
              <a:buSzPct val="100000"/>
              <a:buChar char="•"/>
              <a:defRPr spc="-86" sz="8600">
                <a:solidFill>
                  <a:srgbClr val="4A4A4A"/>
                </a:solidFill>
                <a:latin typeface="Trebuchet MS"/>
                <a:ea typeface="Trebuchet MS"/>
                <a:cs typeface="Trebuchet MS"/>
                <a:sym typeface="Trebuchet MS"/>
              </a:defRPr>
            </a:lvl4pPr>
            <a:lvl5pPr marL="3083277" indent="-1152877">
              <a:lnSpc>
                <a:spcPct val="80000"/>
              </a:lnSpc>
              <a:buSzPct val="100000"/>
              <a:buChar char="•"/>
              <a:defRPr spc="-86" sz="8600">
                <a:solidFill>
                  <a:srgbClr val="4A4A4A"/>
                </a:solidFill>
                <a:latin typeface="Trebuchet MS"/>
                <a:ea typeface="Trebuchet MS"/>
                <a:cs typeface="Trebuchet MS"/>
                <a:sym typeface="Trebuchet MS"/>
              </a:defRPr>
            </a:lvl5pPr>
          </a:lstStyle>
          <a:p>
            <a:pPr/>
            <a:r>
              <a:t>Slayt madde işareti metni</a:t>
            </a:r>
          </a:p>
          <a:p>
            <a:pPr lvl="1"/>
            <a:r>
              <a:t/>
            </a:r>
          </a:p>
          <a:p>
            <a:pPr lvl="2"/>
            <a:r>
              <a:t/>
            </a:r>
          </a:p>
          <a:p>
            <a:pPr lvl="3"/>
            <a:r>
              <a:t/>
            </a:r>
          </a:p>
          <a:p>
            <a:pPr lvl="4"/>
            <a:r>
              <a:t/>
            </a:r>
          </a:p>
        </p:txBody>
      </p:sp>
      <p:sp>
        <p:nvSpPr>
          <p:cNvPr id="52"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dde İşaretleri">
    <p:spTree>
      <p:nvGrpSpPr>
        <p:cNvPr id="1" name=""/>
        <p:cNvGrpSpPr/>
        <p:nvPr/>
      </p:nvGrpSpPr>
      <p:grpSpPr>
        <a:xfrm>
          <a:off x="0" y="0"/>
          <a:ext cx="0" cy="0"/>
          <a:chOff x="0" y="0"/>
          <a:chExt cx="0" cy="0"/>
        </a:xfrm>
      </p:grpSpPr>
      <p:sp>
        <p:nvSpPr>
          <p:cNvPr id="59" name="Gövde Düzeyi Bir…"/>
          <p:cNvSpPr txBox="1"/>
          <p:nvPr>
            <p:ph type="body" sz="half" idx="1" hasCustomPrompt="1"/>
          </p:nvPr>
        </p:nvSpPr>
        <p:spPr>
          <a:xfrm>
            <a:off x="1727200" y="4965700"/>
            <a:ext cx="20929600" cy="6165850"/>
          </a:xfrm>
          <a:prstGeom prst="rect">
            <a:avLst/>
          </a:prstGeom>
        </p:spPr>
        <p:txBody>
          <a:bodyPr numCol="2" spcCol="1046480"/>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Slayt madde işareti metni</a:t>
            </a:r>
          </a:p>
          <a:p>
            <a:pPr lvl="1"/>
            <a:r>
              <a:t/>
            </a:r>
          </a:p>
          <a:p>
            <a:pPr lvl="2"/>
            <a:r>
              <a:t/>
            </a:r>
          </a:p>
          <a:p>
            <a:pPr lvl="3"/>
            <a:r>
              <a:t/>
            </a:r>
          </a:p>
          <a:p>
            <a:pPr lvl="4"/>
            <a:r>
              <a:t/>
            </a:r>
          </a:p>
        </p:txBody>
      </p:sp>
      <p:pic>
        <p:nvPicPr>
          <p:cNvPr id="60" name="IMG_3422.png" descr="IMG_3422.png"/>
          <p:cNvPicPr>
            <a:picLocks noChangeAspect="1"/>
          </p:cNvPicPr>
          <p:nvPr/>
        </p:nvPicPr>
        <p:blipFill>
          <a:blip r:embed="rId2">
            <a:extLst/>
          </a:blip>
          <a:stretch>
            <a:fillRect/>
          </a:stretch>
        </p:blipFill>
        <p:spPr>
          <a:xfrm>
            <a:off x="-251004" y="-1684023"/>
            <a:ext cx="24886008" cy="19465296"/>
          </a:xfrm>
          <a:prstGeom prst="rect">
            <a:avLst/>
          </a:prstGeom>
          <a:ln w="12700">
            <a:miter lim="400000"/>
          </a:ln>
        </p:spPr>
      </p:pic>
      <p:sp>
        <p:nvSpPr>
          <p:cNvPr id="61" name="er işlemcinin çalıştırabileceği komut seti vardır.Komutların bellekte okunması ve çözülmesi için durum makinesine 10 bitlik komutunda ilk 4 biti yani [9:6] operasyon kodunu belirtmekte,son 6 biti[5:0] adresi veya sayıyı temsil etmektedir.İşleme sokulacak"/>
          <p:cNvSpPr txBox="1"/>
          <p:nvPr/>
        </p:nvSpPr>
        <p:spPr>
          <a:xfrm>
            <a:off x="2992242" y="13589000"/>
            <a:ext cx="24295418" cy="6004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355600">
              <a:spcBef>
                <a:spcPts val="0"/>
              </a:spcBef>
              <a:defRPr sz="1700">
                <a:latin typeface="Times New Roman"/>
                <a:ea typeface="Times New Roman"/>
                <a:cs typeface="Times New Roman"/>
                <a:sym typeface="Times New Roman"/>
              </a:defRPr>
            </a:lvl1pPr>
          </a:lstStyle>
          <a:p>
            <a:pPr/>
            <a:r>
              <a:t>er işlemcinin çalıştırabileceği komut seti vardır.Komutların bellekte okunması ve çözülmesi için durum makinesine 10 bitlik komutunda ilk 4 biti yani [9:6] operasyon kodunu belirtmekte,son 6 biti[5:0] adresi veya sayıyı temsil etmektedir.İşleme sokulacak olan sayı bellekteki bir adresten,komutun içerisinden veya bir saklayıcıdan alınabilir.</a:t>
            </a:r>
          </a:p>
        </p:txBody>
      </p:sp>
      <p:sp>
        <p:nvSpPr>
          <p:cNvPr id="62"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aşlık, Maddeler ve Fotoğraf">
    <p:spTree>
      <p:nvGrpSpPr>
        <p:cNvPr id="1" name=""/>
        <p:cNvGrpSpPr/>
        <p:nvPr/>
      </p:nvGrpSpPr>
      <p:grpSpPr>
        <a:xfrm>
          <a:off x="0" y="0"/>
          <a:ext cx="0" cy="0"/>
          <a:chOff x="0" y="0"/>
          <a:chExt cx="0" cy="0"/>
        </a:xfrm>
      </p:grpSpPr>
      <p:sp>
        <p:nvSpPr>
          <p:cNvPr id="69" name="Gövde Düzeyi Bir…"/>
          <p:cNvSpPr txBox="1"/>
          <p:nvPr>
            <p:ph type="body" sz="quarter" idx="1" hasCustomPrompt="1"/>
          </p:nvPr>
        </p:nvSpPr>
        <p:spPr>
          <a:xfrm>
            <a:off x="13665200" y="7635875"/>
            <a:ext cx="9271000" cy="4568825"/>
          </a:xfrm>
          <a:prstGeom prst="rect">
            <a:avLst/>
          </a:prstGeom>
        </p:spPr>
        <p:txBody>
          <a:bodyPr/>
          <a:lstStyle>
            <a:lvl1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1pPr>
            <a:lvl2pPr marL="9652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2pPr>
            <a:lvl3pPr marL="14478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3pPr>
            <a:lvl4pPr marL="19304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4pPr>
            <a:lvl5pPr marL="24130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4A4A4A"/>
                </a:solidFill>
                <a:latin typeface="Avenir Next Medium"/>
                <a:ea typeface="Avenir Next Medium"/>
                <a:cs typeface="Avenir Next Medium"/>
                <a:sym typeface="Avenir Next Medium"/>
              </a:defRPr>
            </a:lvl5pPr>
          </a:lstStyle>
          <a:p>
            <a:pPr/>
            <a:r>
              <a:t>Slayt madde işareti metni</a:t>
            </a:r>
          </a:p>
          <a:p>
            <a:pPr lvl="1"/>
            <a:r>
              <a:t/>
            </a:r>
          </a:p>
          <a:p>
            <a:pPr lvl="2"/>
            <a:r>
              <a:t/>
            </a:r>
          </a:p>
          <a:p>
            <a:pPr lvl="3"/>
            <a:r>
              <a:t/>
            </a:r>
          </a:p>
          <a:p>
            <a:pPr lvl="4"/>
            <a:r>
              <a:t/>
            </a:r>
          </a:p>
        </p:txBody>
      </p:sp>
      <p:sp>
        <p:nvSpPr>
          <p:cNvPr id="70" name="139465515_1890x1620.jpg"/>
          <p:cNvSpPr/>
          <p:nvPr>
            <p:ph type="pic" idx="21"/>
          </p:nvPr>
        </p:nvSpPr>
        <p:spPr>
          <a:xfrm>
            <a:off x="-3352800" y="0"/>
            <a:ext cx="16002000" cy="13716000"/>
          </a:xfrm>
          <a:prstGeom prst="rect">
            <a:avLst/>
          </a:prstGeom>
        </p:spPr>
        <p:txBody>
          <a:bodyPr lIns="91439" tIns="45719" rIns="91439" bIns="45719">
            <a:noAutofit/>
          </a:bodyPr>
          <a:lstStyle/>
          <a:p>
            <a:pPr/>
          </a:p>
        </p:txBody>
      </p:sp>
      <p:sp>
        <p:nvSpPr>
          <p:cNvPr id="71" name="Slayt Başlığı"/>
          <p:cNvSpPr txBox="1"/>
          <p:nvPr>
            <p:ph type="title" hasCustomPrompt="1"/>
          </p:nvPr>
        </p:nvSpPr>
        <p:spPr>
          <a:xfrm>
            <a:off x="13665200" y="4394200"/>
            <a:ext cx="9271000" cy="2540000"/>
          </a:xfrm>
          <a:prstGeom prst="rect">
            <a:avLst/>
          </a:prstGeom>
        </p:spPr>
        <p:txBody>
          <a:bodyPr anchor="t"/>
          <a:lstStyle>
            <a:lvl1pPr algn="l">
              <a:defRPr spc="-80" sz="8000"/>
            </a:lvl1pPr>
          </a:lstStyle>
          <a:p>
            <a:pPr/>
            <a:r>
              <a:t>Slayt Başlığı</a:t>
            </a:r>
          </a:p>
        </p:txBody>
      </p:sp>
      <p:sp>
        <p:nvSpPr>
          <p:cNvPr id="72"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ölüm">
    <p:bg>
      <p:bgPr>
        <a:solidFill>
          <a:srgbClr val="227AAF"/>
        </a:solidFill>
      </p:bgPr>
    </p:bg>
    <p:spTree>
      <p:nvGrpSpPr>
        <p:cNvPr id="1" name=""/>
        <p:cNvGrpSpPr/>
        <p:nvPr/>
      </p:nvGrpSpPr>
      <p:grpSpPr>
        <a:xfrm>
          <a:off x="0" y="0"/>
          <a:ext cx="0" cy="0"/>
          <a:chOff x="0" y="0"/>
          <a:chExt cx="0" cy="0"/>
        </a:xfrm>
      </p:grpSpPr>
      <p:sp>
        <p:nvSpPr>
          <p:cNvPr id="79" name="Bölüm Başlığı"/>
          <p:cNvSpPr txBox="1"/>
          <p:nvPr>
            <p:ph type="title" hasCustomPrompt="1"/>
          </p:nvPr>
        </p:nvSpPr>
        <p:spPr>
          <a:xfrm>
            <a:off x="1727200" y="5410200"/>
            <a:ext cx="20929600" cy="2540000"/>
          </a:xfrm>
          <a:prstGeom prst="rect">
            <a:avLst/>
          </a:prstGeom>
        </p:spPr>
        <p:txBody>
          <a:bodyPr anchor="ctr"/>
          <a:lstStyle>
            <a:lvl1pPr algn="l">
              <a:defRPr>
                <a:solidFill>
                  <a:srgbClr val="FFFFFF"/>
                </a:solidFill>
              </a:defRPr>
            </a:lvl1pPr>
          </a:lstStyle>
          <a:p>
            <a:pPr/>
            <a:r>
              <a:t>Bölüm Başlığı</a:t>
            </a:r>
          </a:p>
        </p:txBody>
      </p:sp>
      <p:sp>
        <p:nvSpPr>
          <p:cNvPr id="80" name="Çizgi"/>
          <p:cNvSpPr/>
          <p:nvPr/>
        </p:nvSpPr>
        <p:spPr>
          <a:xfrm>
            <a:off x="863600" y="12852400"/>
            <a:ext cx="22656801" cy="0"/>
          </a:xfrm>
          <a:prstGeom prst="line">
            <a:avLst/>
          </a:prstGeom>
          <a:ln w="127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81" name="Çizgi"/>
          <p:cNvSpPr/>
          <p:nvPr/>
        </p:nvSpPr>
        <p:spPr>
          <a:xfrm>
            <a:off x="863600" y="889000"/>
            <a:ext cx="22656801" cy="0"/>
          </a:xfrm>
          <a:prstGeom prst="line">
            <a:avLst/>
          </a:prstGeom>
          <a:ln w="50800">
            <a:solidFill>
              <a:srgbClr val="EFEBD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82" name="Slayt Numarası"/>
          <p:cNvSpPr txBox="1"/>
          <p:nvPr>
            <p:ph type="sldNum" sz="quarter" idx="2"/>
          </p:nvPr>
        </p:nvSpPr>
        <p:spPr>
          <a:xfrm>
            <a:off x="12001500" y="13030199"/>
            <a:ext cx="386335" cy="419101"/>
          </a:xfrm>
          <a:prstGeom prst="rect">
            <a:avLst/>
          </a:prstGeom>
        </p:spPr>
        <p:txBody>
          <a:bodyPr/>
          <a:lstStyle>
            <a:lvl1pPr>
              <a:defRPr>
                <a:solidFill>
                  <a:srgbClr val="F0EBE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Yalnızca Başlık">
    <p:spTree>
      <p:nvGrpSpPr>
        <p:cNvPr id="1" name=""/>
        <p:cNvGrpSpPr/>
        <p:nvPr/>
      </p:nvGrpSpPr>
      <p:grpSpPr>
        <a:xfrm>
          <a:off x="0" y="0"/>
          <a:ext cx="0" cy="0"/>
          <a:chOff x="0" y="0"/>
          <a:chExt cx="0" cy="0"/>
        </a:xfrm>
      </p:grpSpPr>
      <p:sp>
        <p:nvSpPr>
          <p:cNvPr id="89" name="Slayt Başlığı"/>
          <p:cNvSpPr txBox="1"/>
          <p:nvPr>
            <p:ph type="title" hasCustomPrompt="1"/>
          </p:nvPr>
        </p:nvSpPr>
        <p:spPr>
          <a:xfrm>
            <a:off x="1727200" y="1739900"/>
            <a:ext cx="20929600" cy="3229571"/>
          </a:xfrm>
          <a:prstGeom prst="rect">
            <a:avLst/>
          </a:prstGeom>
        </p:spPr>
        <p:txBody>
          <a:bodyPr anchor="t"/>
          <a:lstStyle/>
          <a:p>
            <a:pPr/>
            <a:r>
              <a:t>Slayt Başlığı</a:t>
            </a:r>
          </a:p>
        </p:txBody>
      </p:sp>
      <p:sp>
        <p:nvSpPr>
          <p:cNvPr id="90" name="Yazar ve Tarih"/>
          <p:cNvSpPr txBox="1"/>
          <p:nvPr>
            <p:ph type="body" sz="quarter" idx="21" hasCustomPrompt="1"/>
          </p:nvPr>
        </p:nvSpPr>
        <p:spPr>
          <a:xfrm>
            <a:off x="1727200" y="1003300"/>
            <a:ext cx="20929600" cy="482600"/>
          </a:xfrm>
          <a:prstGeom prst="rect">
            <a:avLst/>
          </a:prstGeom>
        </p:spPr>
        <p:txBody>
          <a:bodyPr anchor="ctr"/>
          <a:lstStyle>
            <a:lvl1pPr defTabSz="685800">
              <a:lnSpc>
                <a:spcPct val="100000"/>
              </a:lnSpc>
              <a:defRPr b="1" cap="all" spc="0" sz="2000">
                <a:solidFill>
                  <a:srgbClr val="227AAF"/>
                </a:solidFill>
              </a:defRPr>
            </a:lvl1pPr>
          </a:lstStyle>
          <a:p>
            <a:pPr/>
            <a:r>
              <a:t>Yazar ve Tarih</a:t>
            </a:r>
          </a:p>
        </p:txBody>
      </p:sp>
      <p:sp>
        <p:nvSpPr>
          <p:cNvPr id="91"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janda">
    <p:spTree>
      <p:nvGrpSpPr>
        <p:cNvPr id="1" name=""/>
        <p:cNvGrpSpPr/>
        <p:nvPr/>
      </p:nvGrpSpPr>
      <p:grpSpPr>
        <a:xfrm>
          <a:off x="0" y="0"/>
          <a:ext cx="0" cy="0"/>
          <a:chOff x="0" y="0"/>
          <a:chExt cx="0" cy="0"/>
        </a:xfrm>
      </p:grpSpPr>
      <p:sp>
        <p:nvSpPr>
          <p:cNvPr id="98" name="Ajanda Başlığı"/>
          <p:cNvSpPr txBox="1"/>
          <p:nvPr>
            <p:ph type="title" hasCustomPrompt="1"/>
          </p:nvPr>
        </p:nvSpPr>
        <p:spPr>
          <a:xfrm>
            <a:off x="1727200" y="1739900"/>
            <a:ext cx="20929600" cy="3300115"/>
          </a:xfrm>
          <a:prstGeom prst="rect">
            <a:avLst/>
          </a:prstGeom>
        </p:spPr>
        <p:txBody>
          <a:bodyPr anchor="t"/>
          <a:lstStyle/>
          <a:p>
            <a:pPr/>
            <a:r>
              <a:t>Ajanda Başlığı</a:t>
            </a:r>
          </a:p>
        </p:txBody>
      </p:sp>
      <p:sp>
        <p:nvSpPr>
          <p:cNvPr id="99" name="Gövde Düzeyi Bir…"/>
          <p:cNvSpPr txBox="1"/>
          <p:nvPr>
            <p:ph type="body" sz="half" idx="1" hasCustomPrompt="1"/>
          </p:nvPr>
        </p:nvSpPr>
        <p:spPr>
          <a:xfrm>
            <a:off x="1727200" y="5043258"/>
            <a:ext cx="20929600" cy="6172201"/>
          </a:xfrm>
          <a:prstGeom prst="rect">
            <a:avLst/>
          </a:prstGeom>
        </p:spPr>
        <p:txBody>
          <a:bodyPr/>
          <a:lstStyle>
            <a:lvl1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1pPr>
            <a:lvl2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2pPr>
            <a:lvl3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3pPr>
            <a:lvl4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4pPr>
            <a:lvl5pPr algn="l" defTabSz="12700">
              <a:lnSpc>
                <a:spcPct val="100000"/>
              </a:lnSpc>
              <a:spcBef>
                <a:spcPts val="2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4A4A4A"/>
                </a:solidFill>
                <a:latin typeface="Avenir Next Medium"/>
                <a:ea typeface="Avenir Next Medium"/>
                <a:cs typeface="Avenir Next Medium"/>
                <a:sym typeface="Avenir Next Medium"/>
              </a:defRPr>
            </a:lvl5pPr>
          </a:lstStyle>
          <a:p>
            <a:pPr/>
            <a:r>
              <a:t>Ajanda Konuları</a:t>
            </a:r>
          </a:p>
          <a:p>
            <a:pPr lvl="1"/>
            <a:r>
              <a:t/>
            </a:r>
          </a:p>
          <a:p>
            <a:pPr lvl="2"/>
            <a:r>
              <a:t/>
            </a:r>
          </a:p>
          <a:p>
            <a:pPr lvl="3"/>
            <a:r>
              <a:t/>
            </a:r>
          </a:p>
          <a:p>
            <a:pPr lvl="4"/>
            <a:r>
              <a:t/>
            </a:r>
          </a:p>
        </p:txBody>
      </p:sp>
      <p:sp>
        <p:nvSpPr>
          <p:cNvPr id="100" name="Slayt Numarası"/>
          <p:cNvSpPr txBox="1"/>
          <p:nvPr>
            <p:ph type="sldNum" sz="quarter" idx="2"/>
          </p:nvPr>
        </p:nvSpPr>
        <p:spPr>
          <a:xfrm>
            <a:off x="12001500" y="13030199"/>
            <a:ext cx="386335" cy="4191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0EBE0"/>
        </a:solidFill>
      </p:bgPr>
    </p:bg>
    <p:spTree>
      <p:nvGrpSpPr>
        <p:cNvPr id="1" name=""/>
        <p:cNvGrpSpPr/>
        <p:nvPr/>
      </p:nvGrpSpPr>
      <p:grpSpPr>
        <a:xfrm>
          <a:off x="0" y="0"/>
          <a:ext cx="0" cy="0"/>
          <a:chOff x="0" y="0"/>
          <a:chExt cx="0" cy="0"/>
        </a:xfrm>
      </p:grpSpPr>
      <p:sp>
        <p:nvSpPr>
          <p:cNvPr id="2" name="Sunu Başlığı"/>
          <p:cNvSpPr txBox="1"/>
          <p:nvPr>
            <p:ph type="title" hasCustomPrompt="1"/>
          </p:nvPr>
        </p:nvSpPr>
        <p:spPr>
          <a:xfrm>
            <a:off x="1727200" y="4428480"/>
            <a:ext cx="20929600" cy="27978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Sunu Başlığı</a:t>
            </a:r>
          </a:p>
        </p:txBody>
      </p:sp>
      <p:sp>
        <p:nvSpPr>
          <p:cNvPr id="3" name="Çizgi"/>
          <p:cNvSpPr/>
          <p:nvPr/>
        </p:nvSpPr>
        <p:spPr>
          <a:xfrm>
            <a:off x="863600" y="889000"/>
            <a:ext cx="22656801"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4" name="Çizgi"/>
          <p:cNvSpPr/>
          <p:nvPr/>
        </p:nvSpPr>
        <p:spPr>
          <a:xfrm>
            <a:off x="863600" y="12852400"/>
            <a:ext cx="22656801"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5" name="Gövde Düzeyi Bir…"/>
          <p:cNvSpPr txBox="1"/>
          <p:nvPr>
            <p:ph type="body" idx="1" hasCustomPrompt="1"/>
          </p:nvPr>
        </p:nvSpPr>
        <p:spPr>
          <a:xfrm>
            <a:off x="1727200" y="7251700"/>
            <a:ext cx="20929600" cy="20382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Sunu Alt Başlığı</a:t>
            </a:r>
          </a:p>
          <a:p>
            <a:pPr lvl="1"/>
            <a:r>
              <a:t/>
            </a:r>
          </a:p>
          <a:p>
            <a:pPr lvl="2"/>
            <a:r>
              <a:t/>
            </a:r>
          </a:p>
          <a:p>
            <a:pPr lvl="3"/>
            <a:r>
              <a:t/>
            </a:r>
          </a:p>
          <a:p>
            <a:pPr lvl="4"/>
            <a:r>
              <a:t/>
            </a:r>
          </a:p>
        </p:txBody>
      </p:sp>
      <p:sp>
        <p:nvSpPr>
          <p:cNvPr id="6" name="Slayt Numarası"/>
          <p:cNvSpPr txBox="1"/>
          <p:nvPr>
            <p:ph type="sldNum" sz="quarter" idx="2"/>
          </p:nvPr>
        </p:nvSpPr>
        <p:spPr>
          <a:xfrm>
            <a:off x="11998832" y="13030199"/>
            <a:ext cx="386335" cy="419101"/>
          </a:xfrm>
          <a:prstGeom prst="rect">
            <a:avLst/>
          </a:prstGeom>
          <a:ln w="12700">
            <a:miter lim="400000"/>
          </a:ln>
        </p:spPr>
        <p:txBody>
          <a:bodyPr wrap="none" lIns="50800" tIns="50800" rIns="50800" bIns="50800" anchor="b">
            <a:spAutoFit/>
          </a:bodyPr>
          <a:lstStyle>
            <a:lvl1pPr defTabSz="821531">
              <a:spcBef>
                <a:spcPts val="0"/>
              </a:spcBef>
              <a:defRPr sz="1800">
                <a:solidFill>
                  <a:srgbClr val="227AA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1pPr>
      <a:lvl2pPr marL="0" marR="0" indent="4572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2pPr>
      <a:lvl3pPr marL="0" marR="0" indent="9144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3pPr>
      <a:lvl4pPr marL="0" marR="0" indent="13716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4pPr>
      <a:lvl5pPr marL="0" marR="0" indent="18288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5pPr>
      <a:lvl6pPr marL="0" marR="0" indent="22860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6pPr>
      <a:lvl7pPr marL="0" marR="0" indent="27432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7pPr>
      <a:lvl8pPr marL="0" marR="0" indent="32004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8pPr>
      <a:lvl9pPr marL="0" marR="0" indent="3657600" algn="ctr" defTabSz="584200" rtl="0" latinLnBrk="0">
        <a:lnSpc>
          <a:spcPct val="80000"/>
        </a:lnSpc>
        <a:spcBef>
          <a:spcPts val="0"/>
        </a:spcBef>
        <a:spcAft>
          <a:spcPts val="0"/>
        </a:spcAft>
        <a:buClrTx/>
        <a:buSzTx/>
        <a:buFontTx/>
        <a:buNone/>
        <a:tabLst/>
        <a:defRPr b="0" baseline="0" cap="none" i="0" spc="-86" strike="noStrike" sz="8600" u="none">
          <a:solidFill>
            <a:srgbClr val="4A4A4A"/>
          </a:solidFill>
          <a:uFillTx/>
          <a:latin typeface="+mn-lt"/>
          <a:ea typeface="+mn-ea"/>
          <a:cs typeface="+mn-cs"/>
          <a:sym typeface="Publico Headline Black"/>
        </a:defRPr>
      </a:lvl9pPr>
    </p:titleStyle>
    <p:bodyStyle>
      <a:lvl1pPr marL="0" marR="0" indent="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1pPr>
      <a:lvl2pPr marL="0" marR="0" indent="4572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2pPr>
      <a:lvl3pPr marL="0" marR="0" indent="9144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3pPr>
      <a:lvl4pPr marL="0" marR="0" indent="13716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4pPr>
      <a:lvl5pPr marL="0" marR="0" indent="18288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5pPr>
      <a:lvl6pPr marL="0" marR="0" indent="22860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6pPr>
      <a:lvl7pPr marL="0" marR="0" indent="27432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7pPr>
      <a:lvl8pPr marL="0" marR="0" indent="32004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8pPr>
      <a:lvl9pPr marL="0" marR="0" indent="3657600" algn="ctr" defTabSz="584200" rtl="0" latinLnBrk="0">
        <a:lnSpc>
          <a:spcPct val="90000"/>
        </a:lnSpc>
        <a:spcBef>
          <a:spcPts val="0"/>
        </a:spcBef>
        <a:spcAft>
          <a:spcPts val="0"/>
        </a:spcAft>
        <a:buClrTx/>
        <a:buSzTx/>
        <a:buFontTx/>
        <a:buNone/>
        <a:tabLst/>
        <a:defRPr b="0" baseline="0" cap="none" i="0" spc="-44" strike="noStrike" sz="4400" u="none">
          <a:solidFill>
            <a:srgbClr val="227AAE"/>
          </a:solidFill>
          <a:uFillTx/>
          <a:latin typeface="Publico Text Roman"/>
          <a:ea typeface="Publico Text Roman"/>
          <a:cs typeface="Publico Text Roman"/>
          <a:sym typeface="Publico Text Roman"/>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1pPr>
      <a:lvl2pPr marL="0" marR="0" indent="457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2pPr>
      <a:lvl3pPr marL="0" marR="0" indent="914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3pPr>
      <a:lvl4pPr marL="0" marR="0" indent="1371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4pPr>
      <a:lvl5pPr marL="0" marR="0" indent="18288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5pPr>
      <a:lvl6pPr marL="0" marR="0" indent="22860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6pPr>
      <a:lvl7pPr marL="0" marR="0" indent="2743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7pPr>
      <a:lvl8pPr marL="0" marR="0" indent="3200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8pPr>
      <a:lvl9pPr marL="0" marR="0" indent="3657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Avenir Next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eg"/><Relationship Id="rId3" Type="http://schemas.openxmlformats.org/officeDocument/2006/relationships/image" Target="../media/image1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jpeg"/><Relationship Id="rId3" Type="http://schemas.openxmlformats.org/officeDocument/2006/relationships/image" Target="../media/image2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jpeg"/><Relationship Id="rId3" Type="http://schemas.openxmlformats.org/officeDocument/2006/relationships/image" Target="../media/image2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jpeg"/><Relationship Id="rId3" Type="http://schemas.openxmlformats.org/officeDocument/2006/relationships/image" Target="../media/image26.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 Id="rId3" Type="http://schemas.openxmlformats.org/officeDocument/2006/relationships/image" Target="../media/image4.jpeg"/><Relationship Id="rId4" Type="http://schemas.openxmlformats.org/officeDocument/2006/relationships/image" Target="../media/image7.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jpeg"/><Relationship Id="rId3" Type="http://schemas.openxmlformats.org/officeDocument/2006/relationships/image" Target="../media/image1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FBU-CPU RTL TASARIMI"/>
          <p:cNvSpPr txBox="1"/>
          <p:nvPr>
            <p:ph type="title" idx="4294967295"/>
          </p:nvPr>
        </p:nvSpPr>
        <p:spPr>
          <a:xfrm>
            <a:off x="2507488" y="5458023"/>
            <a:ext cx="20929601" cy="2799954"/>
          </a:xfrm>
          <a:prstGeom prst="rect">
            <a:avLst/>
          </a:prstGeom>
        </p:spPr>
        <p:txBody>
          <a:bodyPr/>
          <a:lstStyle>
            <a:lvl1pPr>
              <a:defRPr>
                <a:solidFill>
                  <a:srgbClr val="FFFFFF"/>
                </a:solidFill>
              </a:defRPr>
            </a:lvl1pPr>
          </a:lstStyle>
          <a:p>
            <a:pPr/>
            <a:r>
              <a:t>FBU-CPU RTL TASARIMI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IMG_3485.jpeg" descr="IMG_3485.jpeg"/>
          <p:cNvPicPr>
            <a:picLocks noChangeAspect="1"/>
          </p:cNvPicPr>
          <p:nvPr/>
        </p:nvPicPr>
        <p:blipFill>
          <a:blip r:embed="rId2">
            <a:extLst/>
          </a:blip>
          <a:stretch>
            <a:fillRect/>
          </a:stretch>
        </p:blipFill>
        <p:spPr>
          <a:xfrm>
            <a:off x="-20353" y="-142227"/>
            <a:ext cx="14000455" cy="14000454"/>
          </a:xfrm>
          <a:prstGeom prst="rect">
            <a:avLst/>
          </a:prstGeom>
          <a:ln w="12700">
            <a:miter lim="400000"/>
          </a:ln>
        </p:spPr>
      </p:pic>
      <p:sp>
        <p:nvSpPr>
          <p:cNvPr id="215" name="Her işlemcinin çalıştırabileceği komut seti vardır.Komutların bellekte okunması ve çözülmesi için durum makinesine 10 bitlik komutunda ilk 4 biti yani [9:6] operasyon kodunu belirtmekte,son 6 biti[5:0] adresi veya sayıyı temsil etmektedir.İşleme sokulaca"/>
          <p:cNvSpPr txBox="1"/>
          <p:nvPr>
            <p:ph type="body" sz="quarter" idx="4294967295"/>
          </p:nvPr>
        </p:nvSpPr>
        <p:spPr>
          <a:xfrm>
            <a:off x="16235933" y="795988"/>
            <a:ext cx="6237497" cy="6271864"/>
          </a:xfrm>
          <a:prstGeom prst="rect">
            <a:avLst/>
          </a:prstGeom>
        </p:spPr>
        <p:txBody>
          <a:bodyPr/>
          <a:lstStyle>
            <a:lvl1pPr algn="l" defTabSz="455675">
              <a:lnSpc>
                <a:spcPct val="80000"/>
              </a:lnSpc>
              <a:defRPr spc="-34" sz="3432">
                <a:solidFill>
                  <a:srgbClr val="FFFFFF"/>
                </a:solidFill>
              </a:defRPr>
            </a:lvl1pPr>
          </a:lstStyle>
          <a:p>
            <a:pPr/>
            <a:r>
              <a:t>Her işlemcinin çalıştırabileceği komut seti vardır.Komutların bellekte okunması ve çözülmesi için durum makinesine 10 bitlik komutunda ilk 4 biti yani [9:6] operasyon kodunu belirtmekte,son 6 biti[5:0] adresi veya sayıyı temsil etmektedir.İşleme sokulacak olan sayı bellekteki bir adresten,komutun içerisinden veya bir saklayıcıdan alınabilir.</a:t>
            </a:r>
          </a:p>
        </p:txBody>
      </p:sp>
      <p:pic>
        <p:nvPicPr>
          <p:cNvPr id="216" name="IMG_3486.jpeg" descr="IMG_3486.jpeg"/>
          <p:cNvPicPr>
            <a:picLocks noChangeAspect="1"/>
          </p:cNvPicPr>
          <p:nvPr/>
        </p:nvPicPr>
        <p:blipFill>
          <a:blip r:embed="rId3">
            <a:extLst/>
          </a:blip>
          <a:stretch>
            <a:fillRect/>
          </a:stretch>
        </p:blipFill>
        <p:spPr>
          <a:xfrm>
            <a:off x="17171043" y="7958073"/>
            <a:ext cx="4367277" cy="436727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Durum==0 , durumu Ram’den komutun istenildiği yerdir."/>
          <p:cNvSpPr txBox="1"/>
          <p:nvPr>
            <p:ph type="title" idx="4294967295"/>
          </p:nvPr>
        </p:nvSpPr>
        <p:spPr>
          <a:xfrm>
            <a:off x="1727200" y="1739900"/>
            <a:ext cx="20929600" cy="1672767"/>
          </a:xfrm>
          <a:prstGeom prst="rect">
            <a:avLst/>
          </a:prstGeom>
        </p:spPr>
        <p:txBody>
          <a:bodyPr anchor="t"/>
          <a:lstStyle>
            <a:lvl1pPr defTabSz="408940">
              <a:defRPr spc="-60" sz="6020">
                <a:solidFill>
                  <a:srgbClr val="FFFFFF"/>
                </a:solidFill>
              </a:defRPr>
            </a:lvl1pPr>
          </a:lstStyle>
          <a:p>
            <a:pPr/>
            <a:r>
              <a:t>Durum==0 , durumu Ram’den komutun istenildiği yerdir.</a:t>
            </a:r>
            <a:endParaRPr spc="-12" sz="1260"/>
          </a:p>
        </p:txBody>
      </p:sp>
      <p:pic>
        <p:nvPicPr>
          <p:cNvPr id="219" name="IMG_3468.jpeg" descr="IMG_3468.jpeg"/>
          <p:cNvPicPr>
            <a:picLocks noChangeAspect="1"/>
          </p:cNvPicPr>
          <p:nvPr/>
        </p:nvPicPr>
        <p:blipFill>
          <a:blip r:embed="rId2">
            <a:extLst/>
          </a:blip>
          <a:stretch>
            <a:fillRect/>
          </a:stretch>
        </p:blipFill>
        <p:spPr>
          <a:xfrm>
            <a:off x="8135928" y="3608456"/>
            <a:ext cx="8112144" cy="811214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Durum==1, Verilog dilinde böyle verilmiştir."/>
          <p:cNvSpPr txBox="1"/>
          <p:nvPr>
            <p:ph type="title" idx="4294967295"/>
          </p:nvPr>
        </p:nvSpPr>
        <p:spPr>
          <a:xfrm>
            <a:off x="1727200" y="1739900"/>
            <a:ext cx="20929600" cy="1672767"/>
          </a:xfrm>
          <a:prstGeom prst="rect">
            <a:avLst/>
          </a:prstGeom>
        </p:spPr>
        <p:txBody>
          <a:bodyPr anchor="t"/>
          <a:lstStyle/>
          <a:p>
            <a:pPr defTabSz="537463">
              <a:defRPr spc="-79" sz="7912">
                <a:solidFill>
                  <a:srgbClr val="FFFFFF"/>
                </a:solidFill>
              </a:defRPr>
            </a:pPr>
            <a:r>
              <a:t>Durum==1, Verilog dilinde böyle verilmiştir.</a:t>
            </a:r>
            <a:endParaRPr b="1">
              <a:latin typeface="Times New Roman"/>
              <a:ea typeface="Times New Roman"/>
              <a:cs typeface="Times New Roman"/>
              <a:sym typeface="Times New Roman"/>
            </a:endParaRPr>
          </a:p>
          <a:p>
            <a:pPr defTabSz="537463">
              <a:defRPr spc="-79" sz="7912">
                <a:solidFill>
                  <a:srgbClr val="FFFFFF"/>
                </a:solidFill>
              </a:defRPr>
            </a:pPr>
            <a:endParaRPr spc="-16" sz="1656"/>
          </a:p>
        </p:txBody>
      </p:sp>
      <p:pic>
        <p:nvPicPr>
          <p:cNvPr id="222" name="IMG_3469.jpeg" descr="IMG_3469.jpeg"/>
          <p:cNvPicPr>
            <a:picLocks noChangeAspect="1"/>
          </p:cNvPicPr>
          <p:nvPr/>
        </p:nvPicPr>
        <p:blipFill>
          <a:blip r:embed="rId2">
            <a:extLst/>
          </a:blip>
          <a:srcRect l="0" t="0" r="0" b="0"/>
          <a:stretch>
            <a:fillRect/>
          </a:stretch>
        </p:blipFill>
        <p:spPr>
          <a:xfrm>
            <a:off x="7779387" y="3988344"/>
            <a:ext cx="8294781" cy="829478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Durum==2"/>
          <p:cNvSpPr txBox="1"/>
          <p:nvPr>
            <p:ph type="title" idx="4294967295"/>
          </p:nvPr>
        </p:nvSpPr>
        <p:spPr>
          <a:xfrm>
            <a:off x="1727200" y="1739900"/>
            <a:ext cx="20929600" cy="1672767"/>
          </a:xfrm>
          <a:prstGeom prst="rect">
            <a:avLst/>
          </a:prstGeom>
        </p:spPr>
        <p:txBody>
          <a:bodyPr anchor="t"/>
          <a:lstStyle/>
          <a:p>
            <a:pPr defTabSz="543305">
              <a:defRPr spc="-79" sz="7998">
                <a:solidFill>
                  <a:srgbClr val="FFFFFF"/>
                </a:solidFill>
              </a:defRPr>
            </a:pPr>
            <a:r>
              <a:t>Durum==2</a:t>
            </a:r>
            <a:endParaRPr b="1">
              <a:latin typeface="Times New Roman"/>
              <a:ea typeface="Times New Roman"/>
              <a:cs typeface="Times New Roman"/>
              <a:sym typeface="Times New Roman"/>
            </a:endParaRPr>
          </a:p>
          <a:p>
            <a:pPr defTabSz="543305">
              <a:defRPr spc="-79" sz="7998">
                <a:solidFill>
                  <a:srgbClr val="FFFFFF"/>
                </a:solidFill>
              </a:defRPr>
            </a:pPr>
            <a:endParaRPr spc="-16" sz="1674"/>
          </a:p>
        </p:txBody>
      </p:sp>
      <p:pic>
        <p:nvPicPr>
          <p:cNvPr id="225" name="IMG_3471.jpeg" descr="IMG_3471.jpeg"/>
          <p:cNvPicPr>
            <a:picLocks noChangeAspect="1"/>
          </p:cNvPicPr>
          <p:nvPr/>
        </p:nvPicPr>
        <p:blipFill>
          <a:blip r:embed="rId2">
            <a:extLst/>
          </a:blip>
          <a:stretch>
            <a:fillRect/>
          </a:stretch>
        </p:blipFill>
        <p:spPr>
          <a:xfrm>
            <a:off x="8039651" y="3788267"/>
            <a:ext cx="8304698" cy="830469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Durum==3"/>
          <p:cNvSpPr txBox="1"/>
          <p:nvPr>
            <p:ph type="title" idx="4294967295"/>
          </p:nvPr>
        </p:nvSpPr>
        <p:spPr>
          <a:xfrm>
            <a:off x="1727200" y="1739900"/>
            <a:ext cx="20929600" cy="1672767"/>
          </a:xfrm>
          <a:prstGeom prst="rect">
            <a:avLst/>
          </a:prstGeom>
        </p:spPr>
        <p:txBody>
          <a:bodyPr anchor="t"/>
          <a:lstStyle>
            <a:lvl1pPr>
              <a:defRPr>
                <a:solidFill>
                  <a:srgbClr val="FFFFFF"/>
                </a:solidFill>
              </a:defRPr>
            </a:lvl1pPr>
          </a:lstStyle>
          <a:p>
            <a:pPr/>
            <a:r>
              <a:t>Durum==3</a:t>
            </a:r>
          </a:p>
        </p:txBody>
      </p:sp>
      <p:pic>
        <p:nvPicPr>
          <p:cNvPr id="228" name="IMG_3477.jpeg" descr="IMG_3477.jpeg"/>
          <p:cNvPicPr>
            <a:picLocks noChangeAspect="1"/>
          </p:cNvPicPr>
          <p:nvPr/>
        </p:nvPicPr>
        <p:blipFill>
          <a:blip r:embed="rId2">
            <a:extLst/>
          </a:blip>
          <a:stretch>
            <a:fillRect/>
          </a:stretch>
        </p:blipFill>
        <p:spPr>
          <a:xfrm>
            <a:off x="8060944" y="4004632"/>
            <a:ext cx="8262113" cy="826211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Durum==4"/>
          <p:cNvSpPr txBox="1"/>
          <p:nvPr>
            <p:ph type="title" idx="4294967295"/>
          </p:nvPr>
        </p:nvSpPr>
        <p:spPr>
          <a:xfrm>
            <a:off x="1727200" y="1739900"/>
            <a:ext cx="20929600" cy="1672767"/>
          </a:xfrm>
          <a:prstGeom prst="rect">
            <a:avLst/>
          </a:prstGeom>
        </p:spPr>
        <p:txBody>
          <a:bodyPr anchor="t"/>
          <a:lstStyle>
            <a:lvl1pPr>
              <a:defRPr>
                <a:solidFill>
                  <a:srgbClr val="FFFFFF"/>
                </a:solidFill>
              </a:defRPr>
            </a:lvl1pPr>
          </a:lstStyle>
          <a:p>
            <a:pPr/>
            <a:r>
              <a:t>Durum==4</a:t>
            </a:r>
          </a:p>
        </p:txBody>
      </p:sp>
      <p:pic>
        <p:nvPicPr>
          <p:cNvPr id="231" name="IMG_3478.jpeg" descr="IMG_3478.jpeg"/>
          <p:cNvPicPr>
            <a:picLocks noChangeAspect="1"/>
          </p:cNvPicPr>
          <p:nvPr/>
        </p:nvPicPr>
        <p:blipFill>
          <a:blip r:embed="rId2">
            <a:extLst/>
          </a:blip>
          <a:stretch>
            <a:fillRect/>
          </a:stretch>
        </p:blipFill>
        <p:spPr>
          <a:xfrm>
            <a:off x="8039608" y="4243392"/>
            <a:ext cx="8304785" cy="830478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est-bench yazılımında tasarladığımız projenin düzgün çalışıp çalışmadığı kontrol edilir."/>
          <p:cNvSpPr txBox="1"/>
          <p:nvPr>
            <p:ph type="title" idx="4294967295"/>
          </p:nvPr>
        </p:nvSpPr>
        <p:spPr>
          <a:xfrm>
            <a:off x="1830877" y="1509399"/>
            <a:ext cx="20722246" cy="798824"/>
          </a:xfrm>
          <a:prstGeom prst="rect">
            <a:avLst/>
          </a:prstGeom>
        </p:spPr>
        <p:txBody>
          <a:bodyPr anchor="t"/>
          <a:lstStyle>
            <a:lvl1pPr algn="l" defTabSz="286258">
              <a:defRPr spc="-42" sz="4214">
                <a:solidFill>
                  <a:srgbClr val="FFFFFF"/>
                </a:solidFill>
                <a:latin typeface="Publico Headline Roman"/>
                <a:ea typeface="Publico Headline Roman"/>
                <a:cs typeface="Publico Headline Roman"/>
                <a:sym typeface="Publico Headline Roman"/>
              </a:defRPr>
            </a:lvl1pPr>
          </a:lstStyle>
          <a:p>
            <a:pPr/>
            <a:r>
              <a:t>Test-bench yazılımında tasarladığımız projenin düzgün çalışıp çalışmadığı kontrol edilir.</a:t>
            </a:r>
          </a:p>
        </p:txBody>
      </p:sp>
      <p:sp>
        <p:nvSpPr>
          <p:cNvPr id="234" name="TB_FBUCPU.V"/>
          <p:cNvSpPr txBox="1"/>
          <p:nvPr/>
        </p:nvSpPr>
        <p:spPr>
          <a:xfrm>
            <a:off x="1614399" y="316295"/>
            <a:ext cx="21155202" cy="1204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685800">
              <a:spcBef>
                <a:spcPts val="0"/>
              </a:spcBef>
              <a:defRPr b="1" cap="all" sz="3500">
                <a:solidFill>
                  <a:srgbClr val="FFFFFF"/>
                </a:solidFill>
                <a:latin typeface="Publico Text Roman"/>
                <a:ea typeface="Publico Text Roman"/>
                <a:cs typeface="Publico Text Roman"/>
                <a:sym typeface="Publico Text Roman"/>
              </a:defRPr>
            </a:lvl1pPr>
          </a:lstStyle>
          <a:p>
            <a:pPr/>
            <a:r>
              <a:t>TB_FBUCPU.V</a:t>
            </a:r>
          </a:p>
        </p:txBody>
      </p:sp>
      <p:sp>
        <p:nvSpPr>
          <p:cNvPr id="235" name="Memcheck isimli parametre, TEST_CASE==1 ise önce 10000 cycle bekleyip sonra 52.adrese 15 sayısının yazılmasını sağlar.…"/>
          <p:cNvSpPr txBox="1"/>
          <p:nvPr>
            <p:ph type="body" sz="quarter" idx="4294967295"/>
          </p:nvPr>
        </p:nvSpPr>
        <p:spPr>
          <a:xfrm>
            <a:off x="13603637" y="10843332"/>
            <a:ext cx="9001210" cy="2748834"/>
          </a:xfrm>
          <a:prstGeom prst="rect">
            <a:avLst/>
          </a:prstGeom>
        </p:spPr>
        <p:txBody>
          <a:bodyPr/>
          <a:lstStyle/>
          <a:p>
            <a:pPr algn="l" defTabSz="344677">
              <a:lnSpc>
                <a:spcPct val="80000"/>
              </a:lnSpc>
              <a:defRPr spc="-25" sz="2596">
                <a:solidFill>
                  <a:srgbClr val="FFFFFF"/>
                </a:solidFill>
              </a:defRPr>
            </a:pPr>
            <a:r>
              <a:t>Memcheck isimli parametre, TEST_CASE==1 ise önce 10000 cycle bekleyip sonra 52.adrese 15 sayısının yazılmasını sağlar.</a:t>
            </a:r>
            <a:endParaRPr>
              <a:latin typeface="Times New Roman"/>
              <a:ea typeface="Times New Roman"/>
              <a:cs typeface="Times New Roman"/>
              <a:sym typeface="Times New Roman"/>
            </a:endParaRPr>
          </a:p>
          <a:p>
            <a:pPr algn="l" defTabSz="344677">
              <a:lnSpc>
                <a:spcPct val="80000"/>
              </a:lnSpc>
              <a:defRPr spc="-25" sz="2596">
                <a:solidFill>
                  <a:srgbClr val="FFFFFF"/>
                </a:solidFill>
              </a:defRPr>
            </a:pPr>
            <a:r>
              <a:t>TEST_CASE==2 ise önce 10000 cycle bekleyip sonra  52.adrese 50 sayısının yazılmasını sağlar.</a:t>
            </a:r>
            <a:endParaRPr>
              <a:latin typeface="Times New Roman"/>
              <a:ea typeface="Times New Roman"/>
              <a:cs typeface="Times New Roman"/>
              <a:sym typeface="Times New Roman"/>
            </a:endParaRPr>
          </a:p>
          <a:p>
            <a:pPr algn="l" defTabSz="344677">
              <a:lnSpc>
                <a:spcPct val="80000"/>
              </a:lnSpc>
              <a:defRPr spc="-25" sz="2596">
                <a:solidFill>
                  <a:srgbClr val="FFFFFF"/>
                </a:solidFill>
              </a:defRPr>
            </a:pPr>
            <a:r>
              <a:t>TEST_CASE==3 ise önce 10000 cycle bekleyip sonra  52.adrese 50 sayısının yazılmasını sağlar.</a:t>
            </a:r>
          </a:p>
        </p:txBody>
      </p:sp>
      <p:sp>
        <p:nvSpPr>
          <p:cNvPr id="236" name="TEST_CASE parametresi, bize verilen test yazılımlarından hangisinin test edilmesini istiyorsak onun test edilmesi için tanımlanmıştır. Test yazılımlarında işlemcinin tasarlanması için belleğe belli verilerin yazıldığı kısımdır."/>
          <p:cNvSpPr txBox="1"/>
          <p:nvPr/>
        </p:nvSpPr>
        <p:spPr>
          <a:xfrm>
            <a:off x="1589263" y="10843332"/>
            <a:ext cx="10570818" cy="29152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79044">
              <a:lnSpc>
                <a:spcPct val="80000"/>
              </a:lnSpc>
              <a:spcBef>
                <a:spcPts val="0"/>
              </a:spcBef>
              <a:defRPr spc="-36" sz="3607">
                <a:solidFill>
                  <a:srgbClr val="FFFFFF"/>
                </a:solidFill>
                <a:latin typeface="Publico Text Roman"/>
                <a:ea typeface="Publico Text Roman"/>
                <a:cs typeface="Publico Text Roman"/>
                <a:sym typeface="Publico Text Roman"/>
              </a:defRPr>
            </a:lvl1pPr>
          </a:lstStyle>
          <a:p>
            <a:pPr/>
            <a:r>
              <a:t>TEST_CASE parametresi, bize verilen test yazılımlarından hangisinin test edilmesini istiyorsak onun test edilmesi için tanımlanmıştır. Test yazılımlarında işlemcinin tasarlanması için belleğe belli verilerin yazıldığı kısımdır.</a:t>
            </a:r>
          </a:p>
        </p:txBody>
      </p:sp>
      <p:pic>
        <p:nvPicPr>
          <p:cNvPr id="237" name="IMG_3455.jpeg" descr="IMG_3455.jpeg"/>
          <p:cNvPicPr>
            <a:picLocks noChangeAspect="1"/>
          </p:cNvPicPr>
          <p:nvPr/>
        </p:nvPicPr>
        <p:blipFill>
          <a:blip r:embed="rId2">
            <a:extLst/>
          </a:blip>
          <a:stretch>
            <a:fillRect/>
          </a:stretch>
        </p:blipFill>
        <p:spPr>
          <a:xfrm>
            <a:off x="13617596" y="2380572"/>
            <a:ext cx="9503700" cy="8390410"/>
          </a:xfrm>
          <a:prstGeom prst="rect">
            <a:avLst/>
          </a:prstGeom>
          <a:ln w="12700">
            <a:miter lim="400000"/>
          </a:ln>
        </p:spPr>
      </p:pic>
      <p:pic>
        <p:nvPicPr>
          <p:cNvPr id="238" name="IMG_3454.jpeg" descr="IMG_3454.jpeg"/>
          <p:cNvPicPr>
            <a:picLocks noChangeAspect="1"/>
          </p:cNvPicPr>
          <p:nvPr/>
        </p:nvPicPr>
        <p:blipFill>
          <a:blip r:embed="rId3">
            <a:extLst/>
          </a:blip>
          <a:stretch>
            <a:fillRect/>
          </a:stretch>
        </p:blipFill>
        <p:spPr>
          <a:xfrm>
            <a:off x="1396066" y="2380572"/>
            <a:ext cx="10957212" cy="839041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İşlemcinin düzgün çalışıp çalışmadığını kontrol etmek için tasarladığımız kısımdır."/>
          <p:cNvSpPr txBox="1"/>
          <p:nvPr>
            <p:ph type="body" sz="quarter" idx="4294967295"/>
          </p:nvPr>
        </p:nvSpPr>
        <p:spPr>
          <a:xfrm>
            <a:off x="12985129" y="10425663"/>
            <a:ext cx="9001210" cy="2293666"/>
          </a:xfrm>
          <a:prstGeom prst="rect">
            <a:avLst/>
          </a:prstGeom>
        </p:spPr>
        <p:txBody>
          <a:bodyPr/>
          <a:lstStyle>
            <a:lvl1pPr algn="l">
              <a:lnSpc>
                <a:spcPct val="80000"/>
              </a:lnSpc>
              <a:defRPr>
                <a:solidFill>
                  <a:srgbClr val="FFFFFF"/>
                </a:solidFill>
              </a:defRPr>
            </a:lvl1pPr>
          </a:lstStyle>
          <a:p>
            <a:pPr/>
            <a:r>
              <a:t>İşlemcinin düzgün çalışıp çalışmadığını kontrol etmek için tasarladığımız kısımdır.</a:t>
            </a:r>
          </a:p>
        </p:txBody>
      </p:sp>
      <p:sp>
        <p:nvSpPr>
          <p:cNvPr id="241" name="Yukarıdaki şekilde, FBCPU ve Memory dosyalarındaki kodlar tanımlanmıştır. İkisinin sinyalleri birbirine bağlanmıştır."/>
          <p:cNvSpPr txBox="1"/>
          <p:nvPr/>
        </p:nvSpPr>
        <p:spPr>
          <a:xfrm>
            <a:off x="1429112" y="10583236"/>
            <a:ext cx="8824705" cy="24336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514095">
              <a:lnSpc>
                <a:spcPct val="80000"/>
              </a:lnSpc>
              <a:spcBef>
                <a:spcPts val="0"/>
              </a:spcBef>
              <a:defRPr spc="-38" sz="3872">
                <a:solidFill>
                  <a:srgbClr val="FFFFFF"/>
                </a:solidFill>
                <a:latin typeface="Publico Text Roman"/>
                <a:ea typeface="Publico Text Roman"/>
                <a:cs typeface="Publico Text Roman"/>
                <a:sym typeface="Publico Text Roman"/>
              </a:defRPr>
            </a:lvl1pPr>
          </a:lstStyle>
          <a:p>
            <a:pPr/>
            <a:r>
              <a:t>Yukarıdaki şekilde, FBCPU ve Memory dosyalarındaki kodlar tanımlanmıştır. İkisinin sinyalleri birbirine bağlanmıştır.</a:t>
            </a:r>
          </a:p>
        </p:txBody>
      </p:sp>
      <p:pic>
        <p:nvPicPr>
          <p:cNvPr id="242" name="IMG_3456.jpeg" descr="IMG_3456.jpeg"/>
          <p:cNvPicPr>
            <a:picLocks noChangeAspect="1"/>
          </p:cNvPicPr>
          <p:nvPr/>
        </p:nvPicPr>
        <p:blipFill>
          <a:blip r:embed="rId2">
            <a:extLst/>
          </a:blip>
          <a:stretch>
            <a:fillRect/>
          </a:stretch>
        </p:blipFill>
        <p:spPr>
          <a:xfrm>
            <a:off x="1010130" y="547369"/>
            <a:ext cx="9662669" cy="9662670"/>
          </a:xfrm>
          <a:prstGeom prst="rect">
            <a:avLst/>
          </a:prstGeom>
          <a:ln w="12700">
            <a:miter lim="400000"/>
          </a:ln>
        </p:spPr>
      </p:pic>
      <p:pic>
        <p:nvPicPr>
          <p:cNvPr id="243" name="IMG_3458.jpeg" descr="IMG_3458.jpeg"/>
          <p:cNvPicPr>
            <a:picLocks noChangeAspect="1"/>
          </p:cNvPicPr>
          <p:nvPr/>
        </p:nvPicPr>
        <p:blipFill>
          <a:blip r:embed="rId3">
            <a:extLst/>
          </a:blip>
          <a:stretch>
            <a:fillRect/>
          </a:stretch>
        </p:blipFill>
        <p:spPr>
          <a:xfrm>
            <a:off x="11521982" y="1681178"/>
            <a:ext cx="11927504" cy="739505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Buradaki kodlar Ram’in kendisini tanımlıyor."/>
          <p:cNvSpPr txBox="1"/>
          <p:nvPr>
            <p:ph type="title" idx="4294967295"/>
          </p:nvPr>
        </p:nvSpPr>
        <p:spPr>
          <a:xfrm>
            <a:off x="1830877" y="1509399"/>
            <a:ext cx="20722246" cy="798824"/>
          </a:xfrm>
          <a:prstGeom prst="rect">
            <a:avLst/>
          </a:prstGeom>
        </p:spPr>
        <p:txBody>
          <a:bodyPr anchor="t"/>
          <a:lstStyle>
            <a:lvl1pPr algn="l" defTabSz="286258">
              <a:defRPr spc="-42" sz="4214">
                <a:solidFill>
                  <a:srgbClr val="FFFFFF"/>
                </a:solidFill>
                <a:latin typeface="Publico Headline Roman"/>
                <a:ea typeface="Publico Headline Roman"/>
                <a:cs typeface="Publico Headline Roman"/>
                <a:sym typeface="Publico Headline Roman"/>
              </a:defRPr>
            </a:lvl1pPr>
          </a:lstStyle>
          <a:p>
            <a:pPr/>
            <a:r>
              <a:t>Buradaki kodlar Ram’in kendisini tanımlıyor.</a:t>
            </a:r>
          </a:p>
        </p:txBody>
      </p:sp>
      <p:sp>
        <p:nvSpPr>
          <p:cNvPr id="246" name="MEMORY.V"/>
          <p:cNvSpPr txBox="1"/>
          <p:nvPr/>
        </p:nvSpPr>
        <p:spPr>
          <a:xfrm>
            <a:off x="1614399" y="316295"/>
            <a:ext cx="21155202" cy="1204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685800">
              <a:spcBef>
                <a:spcPts val="0"/>
              </a:spcBef>
              <a:defRPr b="1" cap="all" sz="3500">
                <a:solidFill>
                  <a:srgbClr val="FFFFFF"/>
                </a:solidFill>
                <a:latin typeface="Publico Text Roman"/>
                <a:ea typeface="Publico Text Roman"/>
                <a:cs typeface="Publico Text Roman"/>
                <a:sym typeface="Publico Text Roman"/>
              </a:defRPr>
            </a:lvl1pPr>
          </a:lstStyle>
          <a:p>
            <a:pPr/>
            <a:r>
              <a:t>MEMORY.V</a:t>
            </a:r>
          </a:p>
        </p:txBody>
      </p:sp>
      <p:pic>
        <p:nvPicPr>
          <p:cNvPr id="247" name="IMG_3448.jpeg" descr="IMG_3448.jpeg"/>
          <p:cNvPicPr>
            <a:picLocks noChangeAspect="1"/>
          </p:cNvPicPr>
          <p:nvPr/>
        </p:nvPicPr>
        <p:blipFill>
          <a:blip r:embed="rId2">
            <a:extLst/>
          </a:blip>
          <a:stretch>
            <a:fillRect/>
          </a:stretch>
        </p:blipFill>
        <p:spPr>
          <a:xfrm>
            <a:off x="1596136" y="2290572"/>
            <a:ext cx="14798629" cy="10631199"/>
          </a:xfrm>
          <a:prstGeom prst="rect">
            <a:avLst/>
          </a:prstGeom>
          <a:ln w="12700">
            <a:miter lim="400000"/>
          </a:ln>
        </p:spPr>
      </p:pic>
      <p:sp>
        <p:nvSpPr>
          <p:cNvPr id="248" name="Yandaki şekilde, örneğin TEST_CASE==1 durumuna gelirse testCase1.v dosyasının içeriğini buraya aktarmaktır. TEST_CASE durumuna göre belirlenen dosyanın içeriğine gidilir."/>
          <p:cNvSpPr txBox="1"/>
          <p:nvPr>
            <p:ph type="body" sz="quarter" idx="4294967295"/>
          </p:nvPr>
        </p:nvSpPr>
        <p:spPr>
          <a:xfrm>
            <a:off x="17146269" y="3722068"/>
            <a:ext cx="6237498" cy="6271864"/>
          </a:xfrm>
          <a:prstGeom prst="rect">
            <a:avLst/>
          </a:prstGeom>
        </p:spPr>
        <p:txBody>
          <a:bodyPr/>
          <a:lstStyle>
            <a:lvl1pPr algn="l">
              <a:lnSpc>
                <a:spcPct val="80000"/>
              </a:lnSpc>
              <a:defRPr>
                <a:solidFill>
                  <a:srgbClr val="FFFFFF"/>
                </a:solidFill>
              </a:defRPr>
            </a:lvl1pPr>
          </a:lstStyle>
          <a:p>
            <a:pPr/>
            <a:r>
              <a:t>Yandaki şekilde, örneğin TEST_CASE==1 durumuna gelirse testCase1.v dosyasının içeriğini buraya aktarmaktır. TEST_CASE durumuna göre belirlenen dosyanın içeriğine gidilir.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estCase1.v…"/>
          <p:cNvSpPr txBox="1"/>
          <p:nvPr>
            <p:ph type="title" idx="4294967295"/>
          </p:nvPr>
        </p:nvSpPr>
        <p:spPr>
          <a:xfrm>
            <a:off x="2128454" y="408183"/>
            <a:ext cx="20722246" cy="1774184"/>
          </a:xfrm>
          <a:prstGeom prst="rect">
            <a:avLst/>
          </a:prstGeom>
        </p:spPr>
        <p:txBody>
          <a:bodyPr anchor="t"/>
          <a:lstStyle/>
          <a:p>
            <a:pPr algn="l" defTabSz="257047">
              <a:defRPr spc="-37" sz="3784">
                <a:solidFill>
                  <a:srgbClr val="FFFFFF"/>
                </a:solidFill>
                <a:latin typeface="Publico Headline Roman"/>
                <a:ea typeface="Publico Headline Roman"/>
                <a:cs typeface="Publico Headline Roman"/>
                <a:sym typeface="Publico Headline Roman"/>
              </a:defRPr>
            </a:pPr>
            <a:r>
              <a:rPr>
                <a:latin typeface="+mn-lt"/>
                <a:ea typeface="+mn-ea"/>
                <a:cs typeface="+mn-cs"/>
                <a:sym typeface="Publico Headline Black"/>
              </a:rPr>
              <a:t>testCase1.v</a:t>
            </a:r>
            <a:r>
              <a:t> </a:t>
            </a:r>
          </a:p>
          <a:p>
            <a:pPr algn="l" defTabSz="257047">
              <a:defRPr spc="-37" sz="3784">
                <a:solidFill>
                  <a:srgbClr val="FFFFFF"/>
                </a:solidFill>
                <a:latin typeface="Publico Headline Roman"/>
                <a:ea typeface="Publico Headline Roman"/>
                <a:cs typeface="Publico Headline Roman"/>
                <a:sym typeface="Publico Headline Roman"/>
              </a:defRPr>
            </a:pPr>
            <a:r>
              <a:t>FB-CPU için bellekte 50 ve 51 adresteki iki sayının toplamını 52 no’lu adrese kaydeden uygulamayı inceleyelim.</a:t>
            </a:r>
          </a:p>
        </p:txBody>
      </p:sp>
      <p:sp>
        <p:nvSpPr>
          <p:cNvPr id="251" name="TEST CASELER"/>
          <p:cNvSpPr txBox="1"/>
          <p:nvPr/>
        </p:nvSpPr>
        <p:spPr>
          <a:xfrm>
            <a:off x="1727200" y="-73849"/>
            <a:ext cx="21155202" cy="1204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685800">
              <a:spcBef>
                <a:spcPts val="0"/>
              </a:spcBef>
              <a:defRPr b="1" cap="all" sz="3500">
                <a:solidFill>
                  <a:srgbClr val="FFFFFF"/>
                </a:solidFill>
                <a:latin typeface="Publico Text Roman"/>
                <a:ea typeface="Publico Text Roman"/>
                <a:cs typeface="Publico Text Roman"/>
                <a:sym typeface="Publico Text Roman"/>
              </a:defRPr>
            </a:lvl1pPr>
          </a:lstStyle>
          <a:p>
            <a:pPr/>
            <a:r>
              <a:t>TEST CASELER</a:t>
            </a:r>
          </a:p>
        </p:txBody>
      </p:sp>
      <p:pic>
        <p:nvPicPr>
          <p:cNvPr id="252" name="IMG_3443.jpeg" descr="IMG_3443.jpeg"/>
          <p:cNvPicPr>
            <a:picLocks noChangeAspect="1"/>
          </p:cNvPicPr>
          <p:nvPr/>
        </p:nvPicPr>
        <p:blipFill>
          <a:blip r:embed="rId2">
            <a:extLst/>
          </a:blip>
          <a:stretch>
            <a:fillRect/>
          </a:stretch>
        </p:blipFill>
        <p:spPr>
          <a:xfrm>
            <a:off x="1439963" y="2607687"/>
            <a:ext cx="21504074" cy="4890335"/>
          </a:xfrm>
          <a:prstGeom prst="rect">
            <a:avLst/>
          </a:prstGeom>
          <a:ln w="12700">
            <a:miter lim="400000"/>
          </a:ln>
        </p:spPr>
      </p:pic>
      <p:sp>
        <p:nvSpPr>
          <p:cNvPr id="253" name="testCase2.v…"/>
          <p:cNvSpPr txBox="1"/>
          <p:nvPr/>
        </p:nvSpPr>
        <p:spPr>
          <a:xfrm>
            <a:off x="1830877" y="7514401"/>
            <a:ext cx="20722246" cy="17741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57047">
              <a:lnSpc>
                <a:spcPct val="80000"/>
              </a:lnSpc>
              <a:spcBef>
                <a:spcPts val="0"/>
              </a:spcBef>
              <a:defRPr spc="-37" sz="3784">
                <a:solidFill>
                  <a:srgbClr val="FFFFFF"/>
                </a:solidFill>
                <a:latin typeface="Publico Headline Roman"/>
                <a:ea typeface="Publico Headline Roman"/>
                <a:cs typeface="Publico Headline Roman"/>
                <a:sym typeface="Publico Headline Roman"/>
              </a:defRPr>
            </a:pPr>
            <a:r>
              <a:rPr>
                <a:latin typeface="+mn-lt"/>
                <a:ea typeface="+mn-ea"/>
                <a:cs typeface="+mn-cs"/>
                <a:sym typeface="Publico Headline Black"/>
              </a:rPr>
              <a:t>testCase2.v</a:t>
            </a:r>
            <a:r>
              <a:t> </a:t>
            </a:r>
          </a:p>
          <a:p>
            <a:pPr algn="l" defTabSz="257047">
              <a:lnSpc>
                <a:spcPct val="80000"/>
              </a:lnSpc>
              <a:spcBef>
                <a:spcPts val="0"/>
              </a:spcBef>
              <a:defRPr spc="-37" sz="3784">
                <a:solidFill>
                  <a:srgbClr val="FFFFFF"/>
                </a:solidFill>
                <a:latin typeface="Publico Headline Roman"/>
                <a:ea typeface="Publico Headline Roman"/>
                <a:cs typeface="Publico Headline Roman"/>
                <a:sym typeface="Publico Headline Roman"/>
              </a:defRPr>
            </a:pPr>
            <a:r>
              <a:t>FB-CPU için bellekte 50 ve 51 adresteki iki sayının çarpımını 52 no’lu adrese kaydeden uygulamayı inceleyelim.</a:t>
            </a:r>
          </a:p>
        </p:txBody>
      </p:sp>
      <p:pic>
        <p:nvPicPr>
          <p:cNvPr id="254" name="IMG_3444.jpeg" descr="IMG_3444.jpeg"/>
          <p:cNvPicPr>
            <a:picLocks noChangeAspect="1"/>
          </p:cNvPicPr>
          <p:nvPr/>
        </p:nvPicPr>
        <p:blipFill>
          <a:blip r:embed="rId3">
            <a:extLst/>
          </a:blip>
          <a:srcRect l="0" t="0" r="874" b="12256"/>
          <a:stretch>
            <a:fillRect/>
          </a:stretch>
        </p:blipFill>
        <p:spPr>
          <a:xfrm>
            <a:off x="1281051" y="9090720"/>
            <a:ext cx="21822805" cy="438485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Özetçe: Makine dilinde yazılan 10 farklı operasyon kodu çalıştırabilen bir işlemci tasarımı geliştirilecektir.…"/>
          <p:cNvSpPr txBox="1"/>
          <p:nvPr>
            <p:ph type="body" idx="4294967295"/>
          </p:nvPr>
        </p:nvSpPr>
        <p:spPr>
          <a:xfrm>
            <a:off x="1727200" y="1987129"/>
            <a:ext cx="20929600" cy="9228330"/>
          </a:xfrm>
          <a:prstGeom prst="rect">
            <a:avLst/>
          </a:prstGeom>
        </p:spPr>
        <p:txBody>
          <a:bodyPr/>
          <a:lstStyle/>
          <a:p>
            <a:pPr algn="l" defTabSz="914400">
              <a:lnSpc>
                <a:spcPct val="100000"/>
              </a:lnSpc>
              <a:spcBef>
                <a:spcPts val="2300"/>
              </a:spcBef>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b="1" spc="0" sz="5488">
                <a:solidFill>
                  <a:srgbClr val="FFFFFF"/>
                </a:solidFill>
                <a:latin typeface="Avenir Next Regular"/>
                <a:ea typeface="Avenir Next Regular"/>
                <a:cs typeface="Avenir Next Regular"/>
                <a:sym typeface="Avenir Next Regular"/>
              </a:defRPr>
            </a:pPr>
            <a:r>
              <a:t>Özetçe: </a:t>
            </a:r>
            <a:r>
              <a:rPr b="0">
                <a:latin typeface="Avenir Next Medium"/>
                <a:ea typeface="Avenir Next Medium"/>
                <a:cs typeface="Avenir Next Medium"/>
                <a:sym typeface="Avenir Next Medium"/>
              </a:rPr>
              <a:t>Makine dilinde yazılan 10 farklı operasyon kodu çalıştırabilen bir işlemci tasarımı geliştirilecektir.</a:t>
            </a:r>
            <a:endParaRPr b="0">
              <a:latin typeface="Avenir Next Medium"/>
              <a:ea typeface="Avenir Next Medium"/>
              <a:cs typeface="Avenir Next Medium"/>
              <a:sym typeface="Avenir Next Medium"/>
            </a:endParaRPr>
          </a:p>
          <a:p>
            <a:pPr algn="l" defTabSz="914400">
              <a:lnSpc>
                <a:spcPct val="100000"/>
              </a:lnSpc>
              <a:spcBef>
                <a:spcPts val="2300"/>
              </a:spcBef>
              <a:tabLst>
                <a:tab pos="342900" algn="l"/>
                <a:tab pos="685800" algn="l"/>
                <a:tab pos="1041400" algn="l"/>
                <a:tab pos="1384300" algn="l"/>
                <a:tab pos="1739900" algn="l"/>
                <a:tab pos="2082800" algn="l"/>
                <a:tab pos="2438400" algn="l"/>
                <a:tab pos="2781300" algn="l"/>
                <a:tab pos="3124200" algn="l"/>
                <a:tab pos="3479800" algn="l"/>
                <a:tab pos="3822700" algn="l"/>
                <a:tab pos="4178300" algn="l"/>
              </a:tabLst>
              <a:defRPr b="1" spc="0" sz="5488">
                <a:solidFill>
                  <a:srgbClr val="FFFFFF"/>
                </a:solidFill>
                <a:latin typeface="Avenir Next Regular"/>
                <a:ea typeface="Avenir Next Regular"/>
                <a:cs typeface="Avenir Next Regular"/>
                <a:sym typeface="Avenir Next Regular"/>
              </a:defRPr>
            </a:pPr>
            <a:r>
              <a:t>Giriş: </a:t>
            </a:r>
            <a:r>
              <a:rPr b="0">
                <a:latin typeface="Avenir Next Medium"/>
                <a:ea typeface="Avenir Next Medium"/>
                <a:cs typeface="Avenir Next Medium"/>
                <a:sym typeface="Avenir Next Medium"/>
              </a:rPr>
              <a:t>Bu proje kapsamında FB-CPU isminde bir işlemcinin Verilog dili ile RTL tasarımı ve tasarlanan işlemci üzerinde makine dili ile yazılan çeşitli kod parçacıkları yazılacaktır. Proje sonunda basit bir işlemcideki RAM, Kontrol Ünitesi ve Saklayıcıların bir arada çalışıp, makine dilindeki kod parçacıklarını nasıl yürütebildiği gözlemlenecektir. Kullanılacak Basys3 FPGA geliştirme kartı üzerinde FB-CPU demo’su yapılacaktır.</a:t>
            </a:r>
            <a:r>
              <a:rPr b="0">
                <a:latin typeface="Times New Roman"/>
                <a:ea typeface="Times New Roman"/>
                <a:cs typeface="Times New Roman"/>
                <a:sym typeface="Times New Roman"/>
              </a:rPr>
              <a: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estCase3.v…"/>
          <p:cNvSpPr txBox="1"/>
          <p:nvPr>
            <p:ph type="title" idx="4294967295"/>
          </p:nvPr>
        </p:nvSpPr>
        <p:spPr>
          <a:xfrm>
            <a:off x="1830877" y="1145637"/>
            <a:ext cx="20722246" cy="1774184"/>
          </a:xfrm>
          <a:prstGeom prst="rect">
            <a:avLst/>
          </a:prstGeom>
        </p:spPr>
        <p:txBody>
          <a:bodyPr anchor="t"/>
          <a:lstStyle/>
          <a:p>
            <a:pPr algn="l" defTabSz="257047">
              <a:defRPr spc="-37" sz="3784">
                <a:solidFill>
                  <a:srgbClr val="FFFFFF"/>
                </a:solidFill>
                <a:latin typeface="Publico Headline Roman"/>
                <a:ea typeface="Publico Headline Roman"/>
                <a:cs typeface="Publico Headline Roman"/>
                <a:sym typeface="Publico Headline Roman"/>
              </a:defRPr>
            </a:pPr>
            <a:r>
              <a:rPr>
                <a:latin typeface="+mn-lt"/>
                <a:ea typeface="+mn-ea"/>
                <a:cs typeface="+mn-cs"/>
                <a:sym typeface="Publico Headline Black"/>
              </a:rPr>
              <a:t>testCase3.v</a:t>
            </a:r>
            <a:r>
              <a:t> </a:t>
            </a:r>
          </a:p>
          <a:p>
            <a:pPr algn="l" defTabSz="257047">
              <a:defRPr spc="-37" sz="3784">
                <a:solidFill>
                  <a:srgbClr val="FFFFFF"/>
                </a:solidFill>
                <a:latin typeface="Publico Headline Roman"/>
                <a:ea typeface="Publico Headline Roman"/>
                <a:cs typeface="Publico Headline Roman"/>
                <a:sym typeface="Publico Headline Roman"/>
              </a:defRPr>
            </a:pPr>
            <a:r>
              <a:t>FB-CPU için bellekte  50  ve  51. adresteki  iki sayının çarpımını 52 no’lu adrese kaydeden uygulamayı inceleyelim.</a:t>
            </a:r>
          </a:p>
        </p:txBody>
      </p:sp>
      <p:pic>
        <p:nvPicPr>
          <p:cNvPr id="257" name="IMG_3446.jpeg" descr="IMG_3446.jpeg"/>
          <p:cNvPicPr>
            <a:picLocks noChangeAspect="1"/>
          </p:cNvPicPr>
          <p:nvPr/>
        </p:nvPicPr>
        <p:blipFill>
          <a:blip r:embed="rId2">
            <a:extLst/>
          </a:blip>
          <a:stretch>
            <a:fillRect/>
          </a:stretch>
        </p:blipFill>
        <p:spPr>
          <a:xfrm>
            <a:off x="1635597" y="3137715"/>
            <a:ext cx="21112806" cy="995271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est Case 1"/>
          <p:cNvSpPr txBox="1"/>
          <p:nvPr>
            <p:ph type="title" idx="4294967295"/>
          </p:nvPr>
        </p:nvSpPr>
        <p:spPr>
          <a:xfrm>
            <a:off x="1727200" y="1739900"/>
            <a:ext cx="20539457" cy="823683"/>
          </a:xfrm>
          <a:prstGeom prst="rect">
            <a:avLst/>
          </a:prstGeom>
        </p:spPr>
        <p:txBody>
          <a:bodyPr anchor="t"/>
          <a:lstStyle>
            <a:lvl1pPr algn="l" defTabSz="297941">
              <a:defRPr spc="-43" sz="4386">
                <a:solidFill>
                  <a:srgbClr val="FFFFFF"/>
                </a:solidFill>
                <a:latin typeface="Publico Headline Roman"/>
                <a:ea typeface="Publico Headline Roman"/>
                <a:cs typeface="Publico Headline Roman"/>
                <a:sym typeface="Publico Headline Roman"/>
              </a:defRPr>
            </a:lvl1pPr>
          </a:lstStyle>
          <a:p>
            <a:pPr/>
            <a:r>
              <a:t>Test Case 1</a:t>
            </a:r>
          </a:p>
        </p:txBody>
      </p:sp>
      <p:sp>
        <p:nvSpPr>
          <p:cNvPr id="260" name="[52] [9:0] adresi 00f (decimal olarak 15) olduğundan ve alttaki konsolda “Test Basarili Tamamlandi” yazısından, işlemcinin yapmasını istediğimiz işlemi başarılı bir şekilde tamamladığını görebiliriz."/>
          <p:cNvSpPr txBox="1"/>
          <p:nvPr>
            <p:ph type="body" sz="quarter" idx="4294967295"/>
          </p:nvPr>
        </p:nvSpPr>
        <p:spPr>
          <a:xfrm>
            <a:off x="19257263" y="4528101"/>
            <a:ext cx="4426713" cy="5275748"/>
          </a:xfrm>
          <a:prstGeom prst="rect">
            <a:avLst/>
          </a:prstGeom>
        </p:spPr>
        <p:txBody>
          <a:bodyPr/>
          <a:lstStyle>
            <a:lvl1pPr algn="l" defTabSz="455675">
              <a:lnSpc>
                <a:spcPct val="80000"/>
              </a:lnSpc>
              <a:defRPr spc="-34" sz="3432">
                <a:solidFill>
                  <a:srgbClr val="FFFFFF"/>
                </a:solidFill>
              </a:defRPr>
            </a:lvl1pPr>
          </a:lstStyle>
          <a:p>
            <a:pPr/>
            <a:r>
              <a:t>[52] [9:0] adresi 00f (decimal olarak 15) olduğundan ve alttaki konsolda “Test Basarili Tamamlandi” yazısından, işlemcinin yapmasını istediğimiz işlemi başarılı bir şekilde tamamladığını görebiliriz.</a:t>
            </a:r>
          </a:p>
        </p:txBody>
      </p:sp>
      <p:sp>
        <p:nvSpPr>
          <p:cNvPr id="261" name="Çıktılar"/>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685800">
              <a:spcBef>
                <a:spcPts val="0"/>
              </a:spcBef>
              <a:defRPr b="1" cap="all">
                <a:solidFill>
                  <a:srgbClr val="FFFFFF"/>
                </a:solidFill>
                <a:latin typeface="Publico Text Roman"/>
                <a:ea typeface="Publico Text Roman"/>
                <a:cs typeface="Publico Text Roman"/>
                <a:sym typeface="Publico Text Roman"/>
              </a:defRPr>
            </a:lvl1pPr>
          </a:lstStyle>
          <a:p>
            <a:pPr/>
            <a:r>
              <a:t>Çıktılar</a:t>
            </a:r>
          </a:p>
        </p:txBody>
      </p:sp>
      <p:pic>
        <p:nvPicPr>
          <p:cNvPr id="262" name="bd0277ff-96e5-464f-8505-46fb25a57055.jpeg" descr="bd0277ff-96e5-464f-8505-46fb25a57055.jpeg"/>
          <p:cNvPicPr>
            <a:picLocks noChangeAspect="1"/>
          </p:cNvPicPr>
          <p:nvPr/>
        </p:nvPicPr>
        <p:blipFill>
          <a:blip r:embed="rId2">
            <a:extLst/>
          </a:blip>
          <a:stretch>
            <a:fillRect/>
          </a:stretch>
        </p:blipFill>
        <p:spPr>
          <a:xfrm>
            <a:off x="1077482" y="2532181"/>
            <a:ext cx="18008114" cy="987624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Test Case 2"/>
          <p:cNvSpPr txBox="1"/>
          <p:nvPr>
            <p:ph type="title" idx="4294967295"/>
          </p:nvPr>
        </p:nvSpPr>
        <p:spPr>
          <a:xfrm>
            <a:off x="1727200" y="1739900"/>
            <a:ext cx="20539457" cy="823683"/>
          </a:xfrm>
          <a:prstGeom prst="rect">
            <a:avLst/>
          </a:prstGeom>
        </p:spPr>
        <p:txBody>
          <a:bodyPr anchor="t"/>
          <a:lstStyle>
            <a:lvl1pPr algn="l" defTabSz="297941">
              <a:defRPr spc="-43" sz="4386">
                <a:solidFill>
                  <a:srgbClr val="FFFFFF"/>
                </a:solidFill>
                <a:latin typeface="Publico Headline Roman"/>
                <a:ea typeface="Publico Headline Roman"/>
                <a:cs typeface="Publico Headline Roman"/>
                <a:sym typeface="Publico Headline Roman"/>
              </a:defRPr>
            </a:lvl1pPr>
          </a:lstStyle>
          <a:p>
            <a:pPr/>
            <a:r>
              <a:t>Test Case 2</a:t>
            </a:r>
          </a:p>
        </p:txBody>
      </p:sp>
      <p:sp>
        <p:nvSpPr>
          <p:cNvPr id="265" name="[52] [9:0] adresi 032(decimal olarak 50) olduğundan ve alttaki konsolda “Test Basarili Tamamlandi” yazısından, işlemcinin yapmasını istediğimiz işlemi başarılı bir şekilde tamamladığını görebiliriz."/>
          <p:cNvSpPr txBox="1"/>
          <p:nvPr>
            <p:ph type="body" sz="quarter" idx="4294967295"/>
          </p:nvPr>
        </p:nvSpPr>
        <p:spPr>
          <a:xfrm>
            <a:off x="19257263" y="4528101"/>
            <a:ext cx="4426713" cy="5275748"/>
          </a:xfrm>
          <a:prstGeom prst="rect">
            <a:avLst/>
          </a:prstGeom>
        </p:spPr>
        <p:txBody>
          <a:bodyPr/>
          <a:lstStyle>
            <a:lvl1pPr algn="l" defTabSz="455675">
              <a:lnSpc>
                <a:spcPct val="80000"/>
              </a:lnSpc>
              <a:defRPr spc="-34" sz="3432">
                <a:solidFill>
                  <a:srgbClr val="FFFFFF"/>
                </a:solidFill>
              </a:defRPr>
            </a:lvl1pPr>
          </a:lstStyle>
          <a:p>
            <a:pPr/>
            <a:r>
              <a:t>[52] [9:0] adresi 032(decimal olarak 50) olduğundan ve alttaki konsolda “Test Basarili Tamamlandi” yazısından, işlemcinin yapmasını istediğimiz işlemi başarılı bir şekilde tamamladığını görebiliriz.</a:t>
            </a:r>
          </a:p>
        </p:txBody>
      </p:sp>
      <p:sp>
        <p:nvSpPr>
          <p:cNvPr id="266" name="Çıktılar"/>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685800">
              <a:spcBef>
                <a:spcPts val="0"/>
              </a:spcBef>
              <a:defRPr b="1" cap="all">
                <a:solidFill>
                  <a:srgbClr val="FFFFFF"/>
                </a:solidFill>
                <a:latin typeface="Publico Text Roman"/>
                <a:ea typeface="Publico Text Roman"/>
                <a:cs typeface="Publico Text Roman"/>
                <a:sym typeface="Publico Text Roman"/>
              </a:defRPr>
            </a:lvl1pPr>
          </a:lstStyle>
          <a:p>
            <a:pPr/>
            <a:r>
              <a:t>Çıktılar</a:t>
            </a:r>
          </a:p>
        </p:txBody>
      </p:sp>
      <p:pic>
        <p:nvPicPr>
          <p:cNvPr id="267" name="2fb9b0e3-98d6-4ff9-aa67-7ad942e2f71d.jpeg" descr="2fb9b0e3-98d6-4ff9-aa67-7ad942e2f71d.jpeg"/>
          <p:cNvPicPr>
            <a:picLocks noChangeAspect="1"/>
          </p:cNvPicPr>
          <p:nvPr/>
        </p:nvPicPr>
        <p:blipFill>
          <a:blip r:embed="rId2">
            <a:extLst/>
          </a:blip>
          <a:stretch>
            <a:fillRect/>
          </a:stretch>
        </p:blipFill>
        <p:spPr>
          <a:xfrm>
            <a:off x="195719" y="2622510"/>
            <a:ext cx="18636069" cy="1030027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est Case 3"/>
          <p:cNvSpPr txBox="1"/>
          <p:nvPr>
            <p:ph type="title" idx="4294967295"/>
          </p:nvPr>
        </p:nvSpPr>
        <p:spPr>
          <a:xfrm>
            <a:off x="1727200" y="1739900"/>
            <a:ext cx="20539457" cy="823683"/>
          </a:xfrm>
          <a:prstGeom prst="rect">
            <a:avLst/>
          </a:prstGeom>
        </p:spPr>
        <p:txBody>
          <a:bodyPr anchor="t"/>
          <a:lstStyle>
            <a:lvl1pPr algn="l" defTabSz="297941">
              <a:defRPr spc="-43" sz="4386">
                <a:solidFill>
                  <a:srgbClr val="FFFFFF"/>
                </a:solidFill>
                <a:latin typeface="Publico Headline Roman"/>
                <a:ea typeface="Publico Headline Roman"/>
                <a:cs typeface="Publico Headline Roman"/>
                <a:sym typeface="Publico Headline Roman"/>
              </a:defRPr>
            </a:lvl1pPr>
          </a:lstStyle>
          <a:p>
            <a:pPr/>
            <a:r>
              <a:t>Test Case 3</a:t>
            </a:r>
          </a:p>
        </p:txBody>
      </p:sp>
      <p:sp>
        <p:nvSpPr>
          <p:cNvPr id="270" name="[52] [9:0] adresi 032(decimal olarak 50) olduğundan ve alttaki konsolda “Test Basarili Tamamlandi” yazısından, işlemcinin yapmasını istediğimiz işlemi başarılı bir şekilde tamamladığını görebiliriz."/>
          <p:cNvSpPr txBox="1"/>
          <p:nvPr>
            <p:ph type="body" sz="quarter" idx="4294967295"/>
          </p:nvPr>
        </p:nvSpPr>
        <p:spPr>
          <a:xfrm>
            <a:off x="19257263" y="4528101"/>
            <a:ext cx="4426713" cy="5275748"/>
          </a:xfrm>
          <a:prstGeom prst="rect">
            <a:avLst/>
          </a:prstGeom>
        </p:spPr>
        <p:txBody>
          <a:bodyPr/>
          <a:lstStyle>
            <a:lvl1pPr algn="l" defTabSz="455675">
              <a:lnSpc>
                <a:spcPct val="80000"/>
              </a:lnSpc>
              <a:defRPr spc="-34" sz="3432">
                <a:solidFill>
                  <a:srgbClr val="FFFFFF"/>
                </a:solidFill>
              </a:defRPr>
            </a:lvl1pPr>
          </a:lstStyle>
          <a:p>
            <a:pPr/>
            <a:r>
              <a:t>[52] [9:0] adresi 032(decimal olarak 50) olduğundan ve alttaki konsolda “Test Basarili Tamamlandi” yazısından, işlemcinin yapmasını istediğimiz işlemi başarılı bir şekilde tamamladığını görebiliriz.</a:t>
            </a:r>
          </a:p>
        </p:txBody>
      </p:sp>
      <p:sp>
        <p:nvSpPr>
          <p:cNvPr id="271" name="Çıktılar"/>
          <p:cNvSpPr txBox="1"/>
          <p:nvPr/>
        </p:nvSpPr>
        <p:spPr>
          <a:xfrm>
            <a:off x="1727200" y="1003300"/>
            <a:ext cx="20929600"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685800">
              <a:spcBef>
                <a:spcPts val="0"/>
              </a:spcBef>
              <a:defRPr b="1" cap="all">
                <a:solidFill>
                  <a:srgbClr val="FFFFFF"/>
                </a:solidFill>
                <a:latin typeface="Publico Text Roman"/>
                <a:ea typeface="Publico Text Roman"/>
                <a:cs typeface="Publico Text Roman"/>
                <a:sym typeface="Publico Text Roman"/>
              </a:defRPr>
            </a:lvl1pPr>
          </a:lstStyle>
          <a:p>
            <a:pPr/>
            <a:r>
              <a:t>Çıktılar</a:t>
            </a:r>
          </a:p>
        </p:txBody>
      </p:sp>
      <p:pic>
        <p:nvPicPr>
          <p:cNvPr id="272" name="93f238fc-bd05-418b-a1cd-d5ea64d009bc.jpeg" descr="93f238fc-bd05-418b-a1cd-d5ea64d009bc.jpeg"/>
          <p:cNvPicPr>
            <a:picLocks noChangeAspect="1"/>
          </p:cNvPicPr>
          <p:nvPr/>
        </p:nvPicPr>
        <p:blipFill>
          <a:blip r:embed="rId2">
            <a:extLst/>
          </a:blip>
          <a:stretch>
            <a:fillRect/>
          </a:stretch>
        </p:blipFill>
        <p:spPr>
          <a:xfrm>
            <a:off x="358118" y="2616902"/>
            <a:ext cx="18672007" cy="1026694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onuçlar…"/>
          <p:cNvSpPr txBox="1"/>
          <p:nvPr>
            <p:ph type="body" idx="4294967295"/>
          </p:nvPr>
        </p:nvSpPr>
        <p:spPr>
          <a:xfrm>
            <a:off x="1727200" y="1987129"/>
            <a:ext cx="20929600" cy="9228330"/>
          </a:xfrm>
          <a:prstGeom prst="rect">
            <a:avLst/>
          </a:prstGeom>
        </p:spPr>
        <p:txBody>
          <a:bodyPr/>
          <a:lstStyle/>
          <a:p>
            <a:pPr defTabSz="914400">
              <a:lnSpc>
                <a:spcPct val="100000"/>
              </a:lnSpc>
              <a:spcBef>
                <a:spcPts val="2300"/>
              </a:spcBef>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b="1" spc="0" sz="5376">
                <a:solidFill>
                  <a:srgbClr val="FFFFFF"/>
                </a:solidFill>
                <a:latin typeface="Avenir Next Regular"/>
                <a:ea typeface="Avenir Next Regular"/>
                <a:cs typeface="Avenir Next Regular"/>
                <a:sym typeface="Avenir Next Regular"/>
              </a:defRPr>
            </a:pPr>
            <a:r>
              <a:t>Sonuçlar</a:t>
            </a:r>
            <a:endParaRPr b="0" sz="1727">
              <a:latin typeface="Times New Roman"/>
              <a:ea typeface="Times New Roman"/>
              <a:cs typeface="Times New Roman"/>
              <a:sym typeface="Times New Roman"/>
            </a:endParaRPr>
          </a:p>
          <a:p>
            <a:pPr algn="l" defTabSz="914400">
              <a:lnSpc>
                <a:spcPct val="100000"/>
              </a:lnSpc>
              <a:spcBef>
                <a:spcPts val="2300"/>
              </a:spcBef>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pc="0" sz="5376">
                <a:solidFill>
                  <a:srgbClr val="FFFFFF"/>
                </a:solidFill>
                <a:latin typeface="Avenir Next Medium"/>
                <a:ea typeface="Avenir Next Medium"/>
                <a:cs typeface="Avenir Next Medium"/>
                <a:sym typeface="Avenir Next Medium"/>
              </a:defRPr>
            </a:pPr>
            <a:r>
              <a:t>Geliştirilen  FB-CPU  işlemcisi  gerekli  durum koşullarını sağladığında 10 adet komutu yerine getirip,4 adet işlem yapabilmektedir. Elde ettiğimiz kazanımlara gelirsek, bu</a:t>
            </a:r>
            <a:r>
              <a:rPr>
                <a:latin typeface="Times New Roman"/>
                <a:ea typeface="Times New Roman"/>
                <a:cs typeface="Times New Roman"/>
                <a:sym typeface="Times New Roman"/>
              </a:rPr>
              <a:t> </a:t>
            </a:r>
            <a:r>
              <a:t>işlemciyi yapabilmek için saklayıcılar,bellek,işlem ünitesi ve kontrol ünitesi hakkında gerekli bilgileri edindik.Bu bilgileri verilen Von Neumann mimarisinde inceleyerek yapı hakkında bilgi sahibi olduk.</a:t>
            </a:r>
            <a:endParaRPr>
              <a:latin typeface="Times New Roman"/>
              <a:ea typeface="Times New Roman"/>
              <a:cs typeface="Times New Roman"/>
              <a:sym typeface="Times New Roman"/>
            </a:endParaRPr>
          </a:p>
          <a:p>
            <a:pPr algn="l" defTabSz="914400">
              <a:lnSpc>
                <a:spcPct val="100000"/>
              </a:lnSpc>
              <a:spcBef>
                <a:spcPts val="2300"/>
              </a:spcBef>
              <a:tabLst>
                <a:tab pos="330200" algn="l"/>
                <a:tab pos="673100" algn="l"/>
                <a:tab pos="1016000" algn="l"/>
                <a:tab pos="1358900" algn="l"/>
                <a:tab pos="1701800" algn="l"/>
                <a:tab pos="2044700" algn="l"/>
                <a:tab pos="2387600" algn="l"/>
                <a:tab pos="2730500" algn="l"/>
                <a:tab pos="3060700" algn="l"/>
                <a:tab pos="3403600" algn="l"/>
                <a:tab pos="3746500" algn="l"/>
                <a:tab pos="4089400" algn="l"/>
              </a:tabLst>
              <a:defRPr spc="0" sz="5376">
                <a:solidFill>
                  <a:srgbClr val="FFFFFF"/>
                </a:solidFill>
                <a:latin typeface="Avenir Next Medium"/>
                <a:ea typeface="Avenir Next Medium"/>
                <a:cs typeface="Avenir Next Medium"/>
                <a:sym typeface="Avenir Next Medium"/>
              </a:defRPr>
            </a:pPr>
            <a:r>
              <a:t>Sonuç olarak FB-CPU işlemcisi makine dilindeki kodlarını istenen operasyonları düzgün bir şeklide gerçekleştirebilmektedir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İrem KALKANLI…"/>
          <p:cNvSpPr txBox="1"/>
          <p:nvPr>
            <p:ph type="body" idx="4294967295"/>
          </p:nvPr>
        </p:nvSpPr>
        <p:spPr>
          <a:xfrm>
            <a:off x="1727200" y="3923220"/>
            <a:ext cx="20929600" cy="8346250"/>
          </a:xfrm>
          <a:prstGeom prst="rect">
            <a:avLst/>
          </a:prstGeom>
        </p:spPr>
        <p:txBody>
          <a:bodyPr/>
          <a:lstStyle/>
          <a:p>
            <a:pPr lvl="1">
              <a:lnSpc>
                <a:spcPct val="80000"/>
              </a:lnSpc>
              <a:defRPr spc="-86" sz="8600">
                <a:solidFill>
                  <a:srgbClr val="FFFFFF"/>
                </a:solidFill>
                <a:latin typeface="Arial Hebrew"/>
                <a:ea typeface="Arial Hebrew"/>
                <a:cs typeface="Arial Hebrew"/>
                <a:sym typeface="Arial Hebrew"/>
              </a:defRPr>
            </a:pPr>
            <a:r>
              <a:t>İrem KALKANLI</a:t>
            </a:r>
          </a:p>
          <a:p>
            <a:pPr lvl="1">
              <a:lnSpc>
                <a:spcPct val="80000"/>
              </a:lnSpc>
              <a:defRPr spc="-86" sz="8600">
                <a:solidFill>
                  <a:srgbClr val="FFFFFF"/>
                </a:solidFill>
                <a:latin typeface="Arial Hebrew"/>
                <a:ea typeface="Arial Hebrew"/>
                <a:cs typeface="Arial Hebrew"/>
                <a:sym typeface="Arial Hebrew"/>
              </a:defRPr>
            </a:pPr>
            <a:r>
              <a:t>Aysen İpek ÇAKIR</a:t>
            </a:r>
          </a:p>
          <a:p>
            <a:pPr lvl="1">
              <a:lnSpc>
                <a:spcPct val="80000"/>
              </a:lnSpc>
              <a:defRPr spc="-86" sz="8600">
                <a:solidFill>
                  <a:srgbClr val="FFFFFF"/>
                </a:solidFill>
                <a:latin typeface="Arial Hebrew"/>
                <a:ea typeface="Arial Hebrew"/>
                <a:cs typeface="Arial Hebrew"/>
                <a:sym typeface="Arial Hebrew"/>
              </a:defRPr>
            </a:pPr>
            <a:r>
              <a:t>Özlem ÇALI,</a:t>
            </a:r>
          </a:p>
          <a:p>
            <a:pPr lvl="1">
              <a:lnSpc>
                <a:spcPct val="80000"/>
              </a:lnSpc>
              <a:defRPr spc="-86" sz="8600">
                <a:solidFill>
                  <a:srgbClr val="FFFFFF"/>
                </a:solidFill>
                <a:latin typeface="Arial Hebrew"/>
                <a:ea typeface="Arial Hebrew"/>
                <a:cs typeface="Arial Hebrew"/>
                <a:sym typeface="Arial Hebrew"/>
              </a:defRPr>
            </a:pPr>
            <a:r>
              <a:t>Deniz UZUN</a:t>
            </a:r>
          </a:p>
          <a:p>
            <a:pPr lvl="1">
              <a:lnSpc>
                <a:spcPct val="80000"/>
              </a:lnSpc>
              <a:defRPr spc="-86" sz="8600">
                <a:solidFill>
                  <a:srgbClr val="FFFFFF"/>
                </a:solidFill>
                <a:latin typeface="Arial Hebrew"/>
                <a:ea typeface="Arial Hebrew"/>
                <a:cs typeface="Arial Hebrew"/>
                <a:sym typeface="Arial Hebrew"/>
              </a:defRPr>
            </a:pPr>
            <a:r>
              <a:t>Ceyda UYMAZ</a:t>
            </a:r>
          </a:p>
        </p:txBody>
      </p:sp>
      <p:sp>
        <p:nvSpPr>
          <p:cNvPr id="277" name="Hazırlayanlar"/>
          <p:cNvSpPr txBox="1"/>
          <p:nvPr>
            <p:ph type="title" idx="4294967295"/>
          </p:nvPr>
        </p:nvSpPr>
        <p:spPr>
          <a:xfrm>
            <a:off x="1727200" y="1586420"/>
            <a:ext cx="20929600" cy="1664780"/>
          </a:xfrm>
          <a:prstGeom prst="rect">
            <a:avLst/>
          </a:prstGeom>
        </p:spPr>
        <p:txBody>
          <a:bodyPr anchor="t"/>
          <a:lstStyle>
            <a:lvl1pPr>
              <a:defRPr>
                <a:solidFill>
                  <a:srgbClr val="FFFFFF"/>
                </a:solidFill>
              </a:defRPr>
            </a:lvl1pPr>
          </a:lstStyle>
          <a:p>
            <a:pPr/>
            <a:r>
              <a:t>Hazırlayanlar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Levent, Vecdi Emre (2019) “Von Neumann Mimarisi”, Bilgisayar Mühedisliğine Giriş-Ders Notları.…"/>
          <p:cNvSpPr txBox="1"/>
          <p:nvPr>
            <p:ph type="body" idx="4294967295"/>
          </p:nvPr>
        </p:nvSpPr>
        <p:spPr>
          <a:xfrm>
            <a:off x="1727200" y="3923220"/>
            <a:ext cx="20929600" cy="8346250"/>
          </a:xfrm>
          <a:prstGeom prst="rect">
            <a:avLst/>
          </a:prstGeom>
        </p:spPr>
        <p:txBody>
          <a:bodyPr/>
          <a:lstStyle/>
          <a:p>
            <a:pPr lvl="1" marL="1144834" indent="-807014" algn="l" defTabSz="408940">
              <a:lnSpc>
                <a:spcPct val="80000"/>
              </a:lnSpc>
              <a:buSzPct val="100000"/>
              <a:buChar char="•"/>
              <a:defRPr spc="-60" sz="6020">
                <a:solidFill>
                  <a:srgbClr val="FFFFFF"/>
                </a:solidFill>
                <a:latin typeface="Arial Hebrew"/>
                <a:ea typeface="Arial Hebrew"/>
                <a:cs typeface="Arial Hebrew"/>
                <a:sym typeface="Arial Hebrew"/>
              </a:defRPr>
            </a:pPr>
            <a:r>
              <a:t>Levent, Vecdi Emre (2019) “Von Neumann Mimarisi”, </a:t>
            </a:r>
            <a:r>
              <a:t>Bilgisayar Mühedisliğine Giriş-Ders Notları</a:t>
            </a:r>
            <a:r>
              <a:t>.</a:t>
            </a:r>
          </a:p>
          <a:p>
            <a:pPr lvl="1" marL="1144834" indent="-807014" algn="l" defTabSz="408940">
              <a:lnSpc>
                <a:spcPct val="80000"/>
              </a:lnSpc>
              <a:buSzPct val="100000"/>
              <a:buChar char="•"/>
              <a:defRPr spc="-60" sz="6020">
                <a:solidFill>
                  <a:srgbClr val="FFFFFF"/>
                </a:solidFill>
                <a:latin typeface="Arial Hebrew"/>
                <a:ea typeface="Arial Hebrew"/>
                <a:cs typeface="Arial Hebrew"/>
                <a:sym typeface="Arial Hebrew"/>
              </a:defRPr>
            </a:pPr>
            <a:r>
              <a:t>Levent, Vecdi Emre (2020) “Durum Makinaları”, </a:t>
            </a:r>
            <a:r>
              <a:t>Mantıksal Sistem Tasarımı-Ders Notları</a:t>
            </a:r>
            <a:r>
              <a:t>. </a:t>
            </a:r>
          </a:p>
          <a:p>
            <a:pPr lvl="1" marL="1144834" indent="-807014" algn="l" defTabSz="408940">
              <a:lnSpc>
                <a:spcPct val="80000"/>
              </a:lnSpc>
              <a:buSzPct val="100000"/>
              <a:buChar char="•"/>
              <a:defRPr spc="-60" sz="6020">
                <a:solidFill>
                  <a:srgbClr val="FFFFFF"/>
                </a:solidFill>
                <a:latin typeface="Arial Hebrew"/>
                <a:ea typeface="Arial Hebrew"/>
                <a:cs typeface="Arial Hebrew"/>
                <a:sym typeface="Arial Hebrew"/>
              </a:defRPr>
            </a:pPr>
            <a:r>
              <a:t>Levent, Vecdi Emre (2020) “Veriyolu Elemanları”, </a:t>
            </a:r>
            <a:r>
              <a:t>Mantıksal Sistem Tasarımı-Ders Notları</a:t>
            </a:r>
            <a:r>
              <a:t>. </a:t>
            </a:r>
          </a:p>
          <a:p>
            <a:pPr lvl="1" marL="1144834" indent="-807014" algn="l" defTabSz="408940">
              <a:lnSpc>
                <a:spcPct val="80000"/>
              </a:lnSpc>
              <a:buSzPct val="100000"/>
              <a:buChar char="•"/>
              <a:defRPr spc="-60" sz="6020">
                <a:solidFill>
                  <a:srgbClr val="FFFFFF"/>
                </a:solidFill>
                <a:latin typeface="Arial Hebrew"/>
                <a:ea typeface="Arial Hebrew"/>
                <a:cs typeface="Arial Hebrew"/>
                <a:sym typeface="Arial Hebrew"/>
              </a:defRPr>
            </a:pPr>
            <a:r>
              <a:t>Levent, Vecdi Emre (2020) “Bellekler”, </a:t>
            </a:r>
            <a:r>
              <a:t>Mantıksal Sistem Tasarımı-Ders Notları</a:t>
            </a:r>
            <a:r>
              <a:t>. </a:t>
            </a:r>
          </a:p>
          <a:p>
            <a:pPr lvl="1" marL="1144834" indent="-807014" algn="l" defTabSz="408940">
              <a:lnSpc>
                <a:spcPct val="80000"/>
              </a:lnSpc>
              <a:buSzPct val="100000"/>
              <a:buChar char="•"/>
              <a:defRPr spc="-60" sz="6020">
                <a:solidFill>
                  <a:srgbClr val="FFFFFF"/>
                </a:solidFill>
                <a:latin typeface="Arial Hebrew"/>
                <a:ea typeface="Arial Hebrew"/>
                <a:cs typeface="Arial Hebrew"/>
                <a:sym typeface="Arial Hebrew"/>
              </a:defRPr>
            </a:pPr>
            <a:r>
              <a:t>Levent, Vecdi Emre (2020) “FB-CPU RTL Tasarım”, </a:t>
            </a:r>
            <a:r>
              <a:t>Mantıksal Sistem Tasarımı-Ders Notları</a:t>
            </a:r>
            <a:r>
              <a:t>.</a:t>
            </a:r>
          </a:p>
        </p:txBody>
      </p:sp>
      <p:sp>
        <p:nvSpPr>
          <p:cNvPr id="280" name="Kaynaklar"/>
          <p:cNvSpPr txBox="1"/>
          <p:nvPr>
            <p:ph type="title" idx="4294967295"/>
          </p:nvPr>
        </p:nvSpPr>
        <p:spPr>
          <a:xfrm>
            <a:off x="1727200" y="1586420"/>
            <a:ext cx="20929600" cy="1664780"/>
          </a:xfrm>
          <a:prstGeom prst="rect">
            <a:avLst/>
          </a:prstGeom>
        </p:spPr>
        <p:txBody>
          <a:bodyPr anchor="t"/>
          <a:lstStyle>
            <a:lvl1pPr>
              <a:defRPr>
                <a:solidFill>
                  <a:srgbClr val="FFFFFF"/>
                </a:solidFill>
              </a:defRPr>
            </a:lvl1pPr>
          </a:lstStyle>
          <a:p>
            <a:pPr/>
            <a:r>
              <a:t>Kaynaklar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Kullanılan Araçlar"/>
          <p:cNvSpPr txBox="1"/>
          <p:nvPr>
            <p:ph type="title" idx="4294967295"/>
          </p:nvPr>
        </p:nvSpPr>
        <p:spPr>
          <a:xfrm>
            <a:off x="13665200" y="2616982"/>
            <a:ext cx="9271000" cy="1397354"/>
          </a:xfrm>
          <a:prstGeom prst="rect">
            <a:avLst/>
          </a:prstGeom>
        </p:spPr>
        <p:txBody>
          <a:bodyPr anchor="t"/>
          <a:lstStyle>
            <a:lvl1pPr algn="l" defTabSz="566674">
              <a:defRPr spc="-77" sz="7760">
                <a:solidFill>
                  <a:srgbClr val="FFFFFF"/>
                </a:solidFill>
              </a:defRPr>
            </a:lvl1pPr>
          </a:lstStyle>
          <a:p>
            <a:pPr/>
            <a:r>
              <a:t>Kullanılan Araçlar</a:t>
            </a:r>
          </a:p>
        </p:txBody>
      </p:sp>
      <p:sp>
        <p:nvSpPr>
          <p:cNvPr id="182" name="1)Von Neuman Simülatörü: FBU-CPU’nun mimarisini görselleştirdiğimiz ve veri akışının gözlemleyebildiğimiz bir simülatördür.…"/>
          <p:cNvSpPr txBox="1"/>
          <p:nvPr>
            <p:ph type="body" sz="quarter" idx="4294967295"/>
          </p:nvPr>
        </p:nvSpPr>
        <p:spPr>
          <a:xfrm>
            <a:off x="13665200" y="4502128"/>
            <a:ext cx="9271000" cy="6657466"/>
          </a:xfrm>
          <a:prstGeom prst="rect">
            <a:avLst/>
          </a:prstGeom>
        </p:spPr>
        <p:txBody>
          <a:bodyPr/>
          <a:lstStyle/>
          <a:p>
            <a:pPr algn="l" defTabSz="566674">
              <a:lnSpc>
                <a:spcPct val="80000"/>
              </a:lnSpc>
              <a:defRPr spc="-42" sz="4268">
                <a:solidFill>
                  <a:srgbClr val="FFFFFF"/>
                </a:solidFill>
              </a:defRPr>
            </a:pPr>
            <a:r>
              <a:rPr b="1"/>
              <a:t>1)Von Neuman Simülatörü:</a:t>
            </a:r>
            <a:r>
              <a:t> FBU-CPU’nun mimarisini görselleştirdiğimiz ve veri akışının gözlemleyebildiğimiz bir simülatördür.</a:t>
            </a:r>
          </a:p>
          <a:p>
            <a:pPr algn="l" defTabSz="566674">
              <a:lnSpc>
                <a:spcPct val="80000"/>
              </a:lnSpc>
              <a:defRPr spc="-42" sz="4268">
                <a:solidFill>
                  <a:srgbClr val="FFFFFF"/>
                </a:solidFill>
              </a:defRPr>
            </a:pPr>
          </a:p>
          <a:p>
            <a:pPr algn="l" defTabSz="566674">
              <a:lnSpc>
                <a:spcPct val="80000"/>
              </a:lnSpc>
              <a:defRPr spc="-42" sz="4268">
                <a:solidFill>
                  <a:srgbClr val="FFFFFF"/>
                </a:solidFill>
              </a:defRPr>
            </a:pPr>
            <a:r>
              <a:rPr b="1"/>
              <a:t>2)Xilinx Vivado Design Suite: </a:t>
            </a:r>
            <a:r>
              <a:t>FPGA geliştirme kartları üzerinde çalışmalar yapmak için gerekli olan tasarımı oluşturmak için kullandık.</a:t>
            </a:r>
          </a:p>
        </p:txBody>
      </p:sp>
      <p:pic>
        <p:nvPicPr>
          <p:cNvPr id="183" name="5bef45df-954f-4774-b2c4-1c5356be700a.jpeg" descr="5bef45df-954f-4774-b2c4-1c5356be700a.jpeg"/>
          <p:cNvPicPr>
            <a:picLocks noChangeAspect="1"/>
          </p:cNvPicPr>
          <p:nvPr/>
        </p:nvPicPr>
        <p:blipFill>
          <a:blip r:embed="rId2">
            <a:extLst/>
          </a:blip>
          <a:stretch>
            <a:fillRect/>
          </a:stretch>
        </p:blipFill>
        <p:spPr>
          <a:xfrm>
            <a:off x="469016" y="1197645"/>
            <a:ext cx="12217400" cy="1132071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Görüntü" descr="Görüntü"/>
          <p:cNvPicPr>
            <a:picLocks noChangeAspect="1"/>
          </p:cNvPicPr>
          <p:nvPr>
            <p:ph type="pic" idx="21"/>
          </p:nvPr>
        </p:nvPicPr>
        <p:blipFill>
          <a:blip r:embed="rId2">
            <a:extLst/>
          </a:blip>
          <a:srcRect l="104" t="21944" r="52" b="21892"/>
          <a:stretch>
            <a:fillRect/>
          </a:stretch>
        </p:blipFill>
        <p:spPr>
          <a:xfrm>
            <a:off x="0" y="0"/>
            <a:ext cx="24384000" cy="13716000"/>
          </a:xfrm>
          <a:prstGeom prst="rect">
            <a:avLst/>
          </a:prstGeom>
        </p:spPr>
      </p:pic>
      <p:sp>
        <p:nvSpPr>
          <p:cNvPr id="186" name="“Ünlü Alıntı”"/>
          <p:cNvSpPr txBox="1"/>
          <p:nvPr>
            <p:ph type="body" sz="quarter" idx="1"/>
          </p:nvPr>
        </p:nvSpPr>
        <p:spPr>
          <a:prstGeom prst="rect">
            <a:avLst/>
          </a:prstGeom>
        </p:spPr>
        <p:txBody>
          <a:bodyPr/>
          <a:lstStyle/>
          <a:p>
            <a:pPr/>
          </a:p>
        </p:txBody>
      </p:sp>
      <p:sp>
        <p:nvSpPr>
          <p:cNvPr id="187" name="Çizgi"/>
          <p:cNvSpPr/>
          <p:nvPr/>
        </p:nvSpPr>
        <p:spPr>
          <a:xfrm>
            <a:off x="863600" y="889000"/>
            <a:ext cx="22656801" cy="0"/>
          </a:xfrm>
          <a:prstGeom prst="line">
            <a:avLst/>
          </a:prstGeom>
          <a:ln w="508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88" name="Çizgi"/>
          <p:cNvSpPr/>
          <p:nvPr/>
        </p:nvSpPr>
        <p:spPr>
          <a:xfrm>
            <a:off x="863600" y="12852400"/>
            <a:ext cx="22656801" cy="0"/>
          </a:xfrm>
          <a:prstGeom prst="line">
            <a:avLst/>
          </a:prstGeom>
          <a:ln w="12700">
            <a:solidFill>
              <a:srgbClr val="227AAF"/>
            </a:solidFill>
            <a:miter lim="400000"/>
          </a:ln>
        </p:spPr>
        <p:txBody>
          <a:bodyPr lIns="0" tIns="0" rIns="0" bIns="0" anchor="ct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cap="all" sz="3000">
                <a:solidFill>
                  <a:srgbClr val="FFFFFF"/>
                </a:solidFill>
                <a:latin typeface="Publico Text Roman"/>
                <a:ea typeface="Publico Text Roman"/>
                <a:cs typeface="Publico Text Roman"/>
                <a:sym typeface="Publico Text Roman"/>
              </a:defRPr>
            </a:pPr>
          </a:p>
        </p:txBody>
      </p:sp>
      <p:sp>
        <p:nvSpPr>
          <p:cNvPr id="189" name="İsim"/>
          <p:cNvSpPr txBox="1"/>
          <p:nvPr>
            <p:ph type="body" idx="22"/>
          </p:nvPr>
        </p:nvSpPr>
        <p:spPr>
          <a:prstGeom prst="rect">
            <a:avLst/>
          </a:prstGeom>
        </p:spPr>
        <p:txBody>
          <a:bodyPr/>
          <a:lstStyle/>
          <a:p>
            <a:pPr/>
          </a:p>
        </p:txBody>
      </p:sp>
      <p:pic>
        <p:nvPicPr>
          <p:cNvPr id="190" name="IMG_3421.jpeg" descr="IMG_3421.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191" name="FFB-CPU isimli yapacağımız…"/>
          <p:cNvSpPr txBox="1"/>
          <p:nvPr>
            <p:ph type="title" idx="4294967295"/>
          </p:nvPr>
        </p:nvSpPr>
        <p:spPr>
          <a:xfrm>
            <a:off x="1727200" y="1573784"/>
            <a:ext cx="20929600" cy="11090656"/>
          </a:xfrm>
          <a:prstGeom prst="rect">
            <a:avLst/>
          </a:prstGeom>
        </p:spPr>
        <p:txBody>
          <a:bodyPr anchor="ctr"/>
          <a:lstStyle/>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FFB-CPU isimli yapacağımız </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projenin tasarımı şekilde </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verilmiştir. İstenilen durumlara</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göre komutların yerine</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getirilmesi amaçlanmıştır. </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FB-CPU tasarımı 10adet </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komutu yapabilecek şekilde </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tasarlanmıştır. İşlemci belirtilen </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komutları yerine getirmek için</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gerekli durum değerlerini </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sağlanmalıdır. durum==0,</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durum==1 ve durum==4 </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verilerek, bizden durum==2 </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ve durum==3 işlemlerinin</a:t>
            </a:r>
          </a:p>
          <a:p>
            <a:pPr algn="l" defTabSz="914400">
              <a:lnSpc>
                <a:spcPct val="100000"/>
              </a:lnSpc>
              <a:spcBef>
                <a:spcPts val="1300"/>
              </a:spcBef>
              <a:tabLst>
                <a:tab pos="190500" algn="l"/>
                <a:tab pos="381000" algn="l"/>
                <a:tab pos="584200" algn="l"/>
                <a:tab pos="774700" algn="l"/>
                <a:tab pos="977900" algn="l"/>
                <a:tab pos="1168400" algn="l"/>
                <a:tab pos="1358900" algn="l"/>
                <a:tab pos="1562100" algn="l"/>
                <a:tab pos="1752600" algn="l"/>
                <a:tab pos="1955800" algn="l"/>
                <a:tab pos="2146300" algn="l"/>
                <a:tab pos="2336800" algn="l"/>
              </a:tabLst>
              <a:defRPr spc="0" sz="3300">
                <a:solidFill>
                  <a:srgbClr val="FFFFFF"/>
                </a:solidFill>
                <a:latin typeface="Avenir Next Medium"/>
                <a:ea typeface="Avenir Next Medium"/>
                <a:cs typeface="Avenir Next Medium"/>
                <a:sym typeface="Avenir Next Medium"/>
              </a:defRPr>
            </a:pPr>
            <a:r>
              <a:t>yapılması istenmiştir.</a:t>
            </a:r>
          </a:p>
        </p:txBody>
      </p:sp>
      <p:pic>
        <p:nvPicPr>
          <p:cNvPr id="192" name="6AC24B8E-4C7C-4272-97CD-532B3A96FA49.jpg" descr="6AC24B8E-4C7C-4272-97CD-532B3A96FA49.jpg"/>
          <p:cNvPicPr>
            <a:picLocks noChangeAspect="1"/>
          </p:cNvPicPr>
          <p:nvPr/>
        </p:nvPicPr>
        <p:blipFill>
          <a:blip r:embed="rId4">
            <a:extLst/>
          </a:blip>
          <a:stretch>
            <a:fillRect/>
          </a:stretch>
        </p:blipFill>
        <p:spPr>
          <a:xfrm>
            <a:off x="7850001" y="2141753"/>
            <a:ext cx="16451550" cy="947694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Memory’de İşlemcideki kodlar bulunur. İşlemci hangi komutu çalıştıracaksa onu çalıştırıp tekrar Memory’ye yazar.…"/>
          <p:cNvSpPr txBox="1"/>
          <p:nvPr>
            <p:ph type="body" sz="half" idx="4294967295"/>
          </p:nvPr>
        </p:nvSpPr>
        <p:spPr>
          <a:xfrm>
            <a:off x="13657341" y="3173852"/>
            <a:ext cx="9271001" cy="7368296"/>
          </a:xfrm>
          <a:prstGeom prst="rect">
            <a:avLst/>
          </a:prstGeom>
        </p:spPr>
        <p:txBody>
          <a:bodyPr/>
          <a:lstStyle/>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FFFFFF"/>
                </a:solidFill>
                <a:latin typeface="Avenir Next Medium"/>
                <a:ea typeface="Avenir Next Medium"/>
                <a:cs typeface="Avenir Next Medium"/>
                <a:sym typeface="Avenir Next Medium"/>
              </a:defRPr>
            </a:pPr>
            <a:r>
              <a:rPr b="1">
                <a:latin typeface="Avenir Next Regular"/>
                <a:ea typeface="Avenir Next Regular"/>
                <a:cs typeface="Avenir Next Regular"/>
                <a:sym typeface="Avenir Next Regular"/>
              </a:rPr>
              <a:t>Memory</a:t>
            </a:r>
            <a:r>
              <a:t>’de İşlemcideki kodlar bulunur. İşlemci hangi komutu çalıştıracaksa onu çalıştırıp tekrar Memory’ye yazar.</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FFFFFF"/>
                </a:solidFill>
                <a:latin typeface="Avenir Next Medium"/>
                <a:ea typeface="Avenir Next Medium"/>
                <a:cs typeface="Avenir Next Medium"/>
                <a:sym typeface="Avenir Next Medium"/>
              </a:defRPr>
            </a:pPr>
            <a:r>
              <a:rPr b="1">
                <a:latin typeface="Avenir Next Regular"/>
                <a:ea typeface="Avenir Next Regular"/>
                <a:cs typeface="Avenir Next Regular"/>
                <a:sym typeface="Avenir Next Regular"/>
              </a:rPr>
              <a:t>Temp</a:t>
            </a:r>
            <a:r>
              <a:t>, işlemcideki geçici bellek görevini görür.</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FFFFFF"/>
                </a:solidFill>
                <a:latin typeface="Avenir Next Medium"/>
                <a:ea typeface="Avenir Next Medium"/>
                <a:cs typeface="Avenir Next Medium"/>
                <a:sym typeface="Avenir Next Medium"/>
              </a:defRPr>
            </a:pPr>
            <a:r>
              <a:rPr b="1">
                <a:latin typeface="Avenir Next Regular"/>
                <a:ea typeface="Avenir Next Regular"/>
                <a:cs typeface="Avenir Next Regular"/>
                <a:sym typeface="Avenir Next Regular"/>
              </a:rPr>
              <a:t>İşlem Ünitesi(ALU)</a:t>
            </a:r>
            <a:r>
              <a:t>,işlemlerin gerçekleştiği yerdir.</a:t>
            </a:r>
          </a:p>
          <a:p>
            <a:pPr marL="482600" indent="-482600" algn="l" defTabSz="12700">
              <a:lnSpc>
                <a:spcPct val="8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3600">
                <a:solidFill>
                  <a:srgbClr val="FFFFFF"/>
                </a:solidFill>
                <a:latin typeface="Avenir Next Medium"/>
                <a:ea typeface="Avenir Next Medium"/>
                <a:cs typeface="Avenir Next Medium"/>
                <a:sym typeface="Avenir Next Medium"/>
              </a:defRPr>
            </a:pPr>
            <a:r>
              <a:rPr b="1">
                <a:latin typeface="Avenir Next Regular"/>
                <a:ea typeface="Avenir Next Regular"/>
                <a:cs typeface="Avenir Next Regular"/>
                <a:sym typeface="Avenir Next Regular"/>
              </a:rPr>
              <a:t>Kontrol Ünitesinde</a:t>
            </a:r>
            <a:r>
              <a:t> PC ve IR vardır. Bunlar RAM ile bağlantılıdır. PC ,RAM üzerinde hangi komutun alınacağını belirler. IR RAM’den okunan kodun saklandığı saklayıcıdır.</a:t>
            </a:r>
          </a:p>
        </p:txBody>
      </p:sp>
      <p:pic>
        <p:nvPicPr>
          <p:cNvPr id="195" name="IMG_3430.jpeg" descr="IMG_3430.jpeg"/>
          <p:cNvPicPr>
            <a:picLocks noChangeAspect="1"/>
          </p:cNvPicPr>
          <p:nvPr/>
        </p:nvPicPr>
        <p:blipFill>
          <a:blip r:embed="rId2">
            <a:extLst/>
          </a:blip>
          <a:srcRect l="0" t="0" r="0" b="0"/>
          <a:stretch>
            <a:fillRect/>
          </a:stretch>
        </p:blipFill>
        <p:spPr>
          <a:xfrm>
            <a:off x="0" y="1438753"/>
            <a:ext cx="12217400" cy="1083849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AKLAYICILAR"/>
          <p:cNvSpPr txBox="1"/>
          <p:nvPr>
            <p:ph type="title" idx="4294967295"/>
          </p:nvPr>
        </p:nvSpPr>
        <p:spPr>
          <a:xfrm>
            <a:off x="1727200" y="250924"/>
            <a:ext cx="20929600" cy="1772052"/>
          </a:xfrm>
          <a:prstGeom prst="rect">
            <a:avLst/>
          </a:prstGeom>
        </p:spPr>
        <p:txBody>
          <a:bodyPr anchor="t"/>
          <a:lstStyle>
            <a:lvl1pPr>
              <a:defRPr>
                <a:solidFill>
                  <a:srgbClr val="FFFFFF"/>
                </a:solidFill>
              </a:defRPr>
            </a:lvl1pPr>
          </a:lstStyle>
          <a:p>
            <a:pPr/>
            <a:r>
              <a:t>SAKLAYICILAR</a:t>
            </a:r>
          </a:p>
        </p:txBody>
      </p:sp>
      <p:sp>
        <p:nvSpPr>
          <p:cNvPr id="198" name="Tasarımda 4 adet saklayıcı bulunmaktadır.…"/>
          <p:cNvSpPr txBox="1"/>
          <p:nvPr>
            <p:ph type="body" sz="half" idx="4294967295"/>
          </p:nvPr>
        </p:nvSpPr>
        <p:spPr>
          <a:xfrm>
            <a:off x="1727200" y="2300905"/>
            <a:ext cx="20929600" cy="3993897"/>
          </a:xfrm>
          <a:prstGeom prst="rect">
            <a:avLst/>
          </a:prstGeom>
        </p:spPr>
        <p:txBody>
          <a:bodyPr/>
          <a:lstStyle/>
          <a:p>
            <a:pPr algn="l" defTabSz="914400">
              <a:lnSpc>
                <a:spcPct val="100000"/>
              </a:lnSpc>
              <a:spcBef>
                <a:spcPts val="1300"/>
              </a:spcBef>
              <a:tabLst>
                <a:tab pos="190500" algn="l"/>
                <a:tab pos="393700" algn="l"/>
                <a:tab pos="596900" algn="l"/>
                <a:tab pos="787400" algn="l"/>
                <a:tab pos="990600" algn="l"/>
                <a:tab pos="1193800" algn="l"/>
                <a:tab pos="1384300" algn="l"/>
                <a:tab pos="1587500" algn="l"/>
                <a:tab pos="1790700" algn="l"/>
                <a:tab pos="1981200" algn="l"/>
                <a:tab pos="2184400" algn="l"/>
                <a:tab pos="2387600" algn="l"/>
              </a:tabLst>
              <a:defRPr spc="0" sz="3136">
                <a:solidFill>
                  <a:srgbClr val="FFFFFF"/>
                </a:solidFill>
                <a:latin typeface="Avenir Next Medium"/>
                <a:ea typeface="Avenir Next Medium"/>
                <a:cs typeface="Avenir Next Medium"/>
                <a:sym typeface="Avenir Next Medium"/>
              </a:defRPr>
            </a:pPr>
            <a:r>
              <a:t>Tasarımda 4 adet saklayıcı bulunmaktadır.</a:t>
            </a:r>
          </a:p>
          <a:p>
            <a:pPr algn="l" defTabSz="914400">
              <a:lnSpc>
                <a:spcPct val="100000"/>
              </a:lnSpc>
              <a:spcBef>
                <a:spcPts val="1300"/>
              </a:spcBef>
              <a:tabLst>
                <a:tab pos="190500" algn="l"/>
                <a:tab pos="393700" algn="l"/>
                <a:tab pos="596900" algn="l"/>
                <a:tab pos="787400" algn="l"/>
                <a:tab pos="990600" algn="l"/>
                <a:tab pos="1193800" algn="l"/>
                <a:tab pos="1384300" algn="l"/>
                <a:tab pos="1587500" algn="l"/>
                <a:tab pos="1790700" algn="l"/>
                <a:tab pos="1981200" algn="l"/>
                <a:tab pos="2184400" algn="l"/>
                <a:tab pos="2387600" algn="l"/>
              </a:tabLst>
              <a:defRPr spc="0" sz="3136">
                <a:solidFill>
                  <a:srgbClr val="FFFFFF"/>
                </a:solidFill>
                <a:latin typeface="Avenir Next Medium"/>
                <a:ea typeface="Avenir Next Medium"/>
                <a:cs typeface="Avenir Next Medium"/>
                <a:sym typeface="Avenir Next Medium"/>
              </a:defRPr>
            </a:pPr>
            <a:r>
              <a:t>• </a:t>
            </a:r>
            <a:r>
              <a:rPr b="1">
                <a:latin typeface="Avenir Next Regular"/>
                <a:ea typeface="Avenir Next Regular"/>
                <a:cs typeface="Avenir Next Regular"/>
                <a:sym typeface="Avenir Next Regular"/>
              </a:rPr>
              <a:t>Durum:</a:t>
            </a:r>
            <a:r>
              <a:t> Durum makinasında, hangi durumda olduğunu bilgisi tutulur.</a:t>
            </a:r>
          </a:p>
          <a:p>
            <a:pPr algn="l" defTabSz="914400">
              <a:lnSpc>
                <a:spcPct val="100000"/>
              </a:lnSpc>
              <a:spcBef>
                <a:spcPts val="1300"/>
              </a:spcBef>
              <a:tabLst>
                <a:tab pos="190500" algn="l"/>
                <a:tab pos="393700" algn="l"/>
                <a:tab pos="596900" algn="l"/>
                <a:tab pos="787400" algn="l"/>
                <a:tab pos="990600" algn="l"/>
                <a:tab pos="1193800" algn="l"/>
                <a:tab pos="1384300" algn="l"/>
                <a:tab pos="1587500" algn="l"/>
                <a:tab pos="1790700" algn="l"/>
                <a:tab pos="1981200" algn="l"/>
                <a:tab pos="2184400" algn="l"/>
                <a:tab pos="2387600" algn="l"/>
              </a:tabLst>
              <a:defRPr spc="0" sz="3136">
                <a:solidFill>
                  <a:srgbClr val="FFFFFF"/>
                </a:solidFill>
                <a:latin typeface="Avenir Next Medium"/>
                <a:ea typeface="Avenir Next Medium"/>
                <a:cs typeface="Avenir Next Medium"/>
                <a:sym typeface="Avenir Next Medium"/>
              </a:defRPr>
            </a:pPr>
            <a:r>
              <a:t>• </a:t>
            </a:r>
            <a:r>
              <a:rPr b="1">
                <a:latin typeface="Avenir Next Regular"/>
                <a:ea typeface="Avenir Next Regular"/>
                <a:cs typeface="Avenir Next Regular"/>
                <a:sym typeface="Avenir Next Regular"/>
              </a:rPr>
              <a:t>PC (6 Bit):</a:t>
            </a:r>
            <a:r>
              <a:t> RAM üzerinde hangi satırdaki komutun alınacağını belirler. 6 bit olmasının nedeni RAM’in 2^6 lokasyonu olmasındandır. Dolayısıyla PC değeri RAM’deki her yeri gösterebilmektedir. </a:t>
            </a:r>
          </a:p>
          <a:p>
            <a:pPr algn="l" defTabSz="914400">
              <a:lnSpc>
                <a:spcPct val="100000"/>
              </a:lnSpc>
              <a:spcBef>
                <a:spcPts val="1300"/>
              </a:spcBef>
              <a:tabLst>
                <a:tab pos="190500" algn="l"/>
                <a:tab pos="393700" algn="l"/>
                <a:tab pos="596900" algn="l"/>
                <a:tab pos="787400" algn="l"/>
                <a:tab pos="990600" algn="l"/>
                <a:tab pos="1193800" algn="l"/>
                <a:tab pos="1384300" algn="l"/>
                <a:tab pos="1587500" algn="l"/>
                <a:tab pos="1790700" algn="l"/>
                <a:tab pos="1981200" algn="l"/>
                <a:tab pos="2184400" algn="l"/>
                <a:tab pos="2387600" algn="l"/>
              </a:tabLst>
              <a:defRPr spc="0" sz="3136">
                <a:solidFill>
                  <a:srgbClr val="FFFFFF"/>
                </a:solidFill>
                <a:latin typeface="Avenir Next Medium"/>
                <a:ea typeface="Avenir Next Medium"/>
                <a:cs typeface="Avenir Next Medium"/>
                <a:sym typeface="Avenir Next Medium"/>
              </a:defRPr>
            </a:pPr>
            <a:r>
              <a:t>• </a:t>
            </a:r>
            <a:r>
              <a:rPr b="1">
                <a:latin typeface="Avenir Next Regular"/>
                <a:ea typeface="Avenir Next Regular"/>
                <a:cs typeface="Avenir Next Regular"/>
                <a:sym typeface="Avenir Next Regular"/>
              </a:rPr>
              <a:t>IR (10 Bit):</a:t>
            </a:r>
            <a:r>
              <a:t> Instruction Register, RAM’den okunan kodun (instruction) saklandığı saklayıcıdır.</a:t>
            </a:r>
          </a:p>
          <a:p>
            <a:pPr algn="l" defTabSz="914400">
              <a:lnSpc>
                <a:spcPct val="100000"/>
              </a:lnSpc>
              <a:spcBef>
                <a:spcPts val="1300"/>
              </a:spcBef>
              <a:tabLst>
                <a:tab pos="190500" algn="l"/>
                <a:tab pos="393700" algn="l"/>
                <a:tab pos="596900" algn="l"/>
                <a:tab pos="787400" algn="l"/>
                <a:tab pos="990600" algn="l"/>
                <a:tab pos="1193800" algn="l"/>
                <a:tab pos="1384300" algn="l"/>
                <a:tab pos="1587500" algn="l"/>
                <a:tab pos="1790700" algn="l"/>
                <a:tab pos="1981200" algn="l"/>
                <a:tab pos="2184400" algn="l"/>
                <a:tab pos="2387600" algn="l"/>
              </a:tabLst>
              <a:defRPr spc="0" sz="3136">
                <a:solidFill>
                  <a:srgbClr val="FFFFFF"/>
                </a:solidFill>
                <a:latin typeface="Avenir Next Medium"/>
                <a:ea typeface="Avenir Next Medium"/>
                <a:cs typeface="Avenir Next Medium"/>
                <a:sym typeface="Avenir Next Medium"/>
              </a:defRPr>
            </a:pPr>
            <a:r>
              <a:t>•</a:t>
            </a:r>
            <a:r>
              <a:rPr b="1">
                <a:latin typeface="Avenir Next Regular"/>
                <a:ea typeface="Avenir Next Regular"/>
                <a:cs typeface="Avenir Next Regular"/>
                <a:sym typeface="Avenir Next Regular"/>
              </a:rPr>
              <a:t> ACC (10 Bit): </a:t>
            </a:r>
            <a:r>
              <a:t>Accumulator, aritmetik işlem sonuçlarının tutulduğu saklayıcıdır.</a:t>
            </a:r>
          </a:p>
        </p:txBody>
      </p:sp>
      <p:sp>
        <p:nvSpPr>
          <p:cNvPr id="199" name="• Diğer tüm saklayıcılar, durum saklayıcısının değişimine göre çalışacaktır. Yani durum’un değerine göre tüm saklayıcıların giriş sinyalleri değişmektedir."/>
          <p:cNvSpPr txBox="1"/>
          <p:nvPr/>
        </p:nvSpPr>
        <p:spPr>
          <a:xfrm>
            <a:off x="1727200" y="11100210"/>
            <a:ext cx="20929600" cy="1212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1300"/>
              </a:spcBef>
              <a:tabLst>
                <a:tab pos="190500" algn="l"/>
                <a:tab pos="393700" algn="l"/>
                <a:tab pos="596900" algn="l"/>
                <a:tab pos="787400" algn="l"/>
                <a:tab pos="990600" algn="l"/>
                <a:tab pos="1193800" algn="l"/>
                <a:tab pos="1384300" algn="l"/>
                <a:tab pos="1587500" algn="l"/>
                <a:tab pos="1790700" algn="l"/>
                <a:tab pos="1981200" algn="l"/>
                <a:tab pos="2184400" algn="l"/>
                <a:tab pos="2387600" algn="l"/>
              </a:tabLst>
              <a:defRPr sz="3136">
                <a:solidFill>
                  <a:srgbClr val="FFFFFF"/>
                </a:solidFill>
              </a:defRPr>
            </a:lvl1pPr>
          </a:lstStyle>
          <a:p>
            <a:pPr defTabSz="914400"/>
            <a:r>
              <a:t>• Diğer tüm saklayıcılar, durum saklayıcısının değişimine göre çalışacaktır. Yani durum’un değerine göre tüm saklayıcıların giriş sinyalleri değişmektedir.</a:t>
            </a:r>
          </a:p>
        </p:txBody>
      </p:sp>
      <p:pic>
        <p:nvPicPr>
          <p:cNvPr id="200" name="IMG_3482.jpeg" descr="IMG_3482.jpeg"/>
          <p:cNvPicPr>
            <a:picLocks noChangeAspect="1"/>
          </p:cNvPicPr>
          <p:nvPr/>
        </p:nvPicPr>
        <p:blipFill>
          <a:blip r:embed="rId2">
            <a:extLst/>
          </a:blip>
          <a:srcRect l="4675" t="10347" r="0" b="10347"/>
          <a:stretch>
            <a:fillRect/>
          </a:stretch>
        </p:blipFill>
        <p:spPr>
          <a:xfrm>
            <a:off x="2132424" y="6330365"/>
            <a:ext cx="18558576" cy="423613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IMG_3480.jpeg" descr="IMG_3480.jpeg"/>
          <p:cNvPicPr>
            <a:picLocks noChangeAspect="1"/>
          </p:cNvPicPr>
          <p:nvPr/>
        </p:nvPicPr>
        <p:blipFill>
          <a:blip r:embed="rId2">
            <a:extLst/>
          </a:blip>
          <a:stretch>
            <a:fillRect/>
          </a:stretch>
        </p:blipFill>
        <p:spPr>
          <a:xfrm>
            <a:off x="3495635" y="199203"/>
            <a:ext cx="17392730" cy="7692436"/>
          </a:xfrm>
          <a:prstGeom prst="rect">
            <a:avLst/>
          </a:prstGeom>
          <a:ln w="12700">
            <a:miter lim="400000"/>
          </a:ln>
        </p:spPr>
      </p:pic>
      <p:sp>
        <p:nvSpPr>
          <p:cNvPr id="203" name="Şekildeki giriş-çıkış portlarına bağlı olan bellek sinyalleri aşağıda verilmektedir.…"/>
          <p:cNvSpPr txBox="1"/>
          <p:nvPr>
            <p:ph type="body" sz="half" idx="4294967295"/>
          </p:nvPr>
        </p:nvSpPr>
        <p:spPr>
          <a:xfrm>
            <a:off x="1532127" y="8391993"/>
            <a:ext cx="20929601" cy="4514089"/>
          </a:xfrm>
          <a:prstGeom prst="rect">
            <a:avLst/>
          </a:prstGeom>
        </p:spPr>
        <p:txBody>
          <a:bodyPr/>
          <a:lstStyle/>
          <a:p>
            <a:pPr algn="l" defTabSz="914400">
              <a:lnSpc>
                <a:spcPct val="100000"/>
              </a:lnSpc>
              <a:spcBef>
                <a:spcPts val="1000"/>
              </a:spcBef>
              <a:tabLst>
                <a:tab pos="152400" algn="l"/>
                <a:tab pos="304800" algn="l"/>
                <a:tab pos="457200" algn="l"/>
                <a:tab pos="622300" algn="l"/>
                <a:tab pos="774700" algn="l"/>
                <a:tab pos="927100" algn="l"/>
                <a:tab pos="1092200" algn="l"/>
                <a:tab pos="1244600" algn="l"/>
                <a:tab pos="1397000" algn="l"/>
                <a:tab pos="1562100" algn="l"/>
                <a:tab pos="1714500" algn="l"/>
                <a:tab pos="1866900" algn="l"/>
              </a:tabLst>
              <a:defRPr spc="0" sz="2464">
                <a:solidFill>
                  <a:srgbClr val="FFFFFF"/>
                </a:solidFill>
                <a:latin typeface="Avenir Next Medium"/>
                <a:ea typeface="Avenir Next Medium"/>
                <a:cs typeface="Avenir Next Medium"/>
                <a:sym typeface="Avenir Next Medium"/>
              </a:defRPr>
            </a:pPr>
            <a:r>
              <a:t>Şekildeki giriş-çıkış portlarına bağlı olan bellek sinyalleri aşağıda verilmektedir.</a:t>
            </a:r>
            <a:endParaRPr>
              <a:latin typeface="Times New Roman"/>
              <a:ea typeface="Times New Roman"/>
              <a:cs typeface="Times New Roman"/>
              <a:sym typeface="Times New Roman"/>
            </a:endParaRPr>
          </a:p>
          <a:p>
            <a:pPr algn="l" defTabSz="914400">
              <a:lnSpc>
                <a:spcPct val="100000"/>
              </a:lnSpc>
              <a:spcBef>
                <a:spcPts val="1000"/>
              </a:spcBef>
              <a:tabLst>
                <a:tab pos="152400" algn="l"/>
                <a:tab pos="304800" algn="l"/>
                <a:tab pos="457200" algn="l"/>
                <a:tab pos="622300" algn="l"/>
                <a:tab pos="774700" algn="l"/>
                <a:tab pos="927100" algn="l"/>
                <a:tab pos="1092200" algn="l"/>
                <a:tab pos="1244600" algn="l"/>
                <a:tab pos="1397000" algn="l"/>
                <a:tab pos="1562100" algn="l"/>
                <a:tab pos="1714500" algn="l"/>
                <a:tab pos="1866900" algn="l"/>
              </a:tabLst>
              <a:defRPr spc="0" sz="2464">
                <a:solidFill>
                  <a:srgbClr val="FFFFFF"/>
                </a:solidFill>
                <a:latin typeface="Avenir Next Medium"/>
                <a:ea typeface="Avenir Next Medium"/>
                <a:cs typeface="Avenir Next Medium"/>
                <a:sym typeface="Avenir Next Medium"/>
              </a:defRPr>
            </a:pPr>
            <a:r>
              <a:rPr sz="528"/>
              <a:t>• </a:t>
            </a:r>
            <a:r>
              <a:rPr b="1">
                <a:latin typeface="Avenir Next Regular"/>
                <a:ea typeface="Avenir Next Regular"/>
                <a:cs typeface="Avenir Next Regular"/>
                <a:sym typeface="Avenir Next Regular"/>
              </a:rPr>
              <a:t>MAR (6 Bit):</a:t>
            </a:r>
            <a:r>
              <a:t> Memory Address Register isminde bir saklayıcıdır. Bu saklayıcı RAM’in adres girişine bağlanmıştır. RAM’in 2^6 lokasyonu olduğu için MAR 6 bitliktir. Saklayıcı RAM’in içerisindedir.</a:t>
            </a:r>
            <a:endParaRPr>
              <a:latin typeface="Times New Roman"/>
              <a:ea typeface="Times New Roman"/>
              <a:cs typeface="Times New Roman"/>
              <a:sym typeface="Times New Roman"/>
            </a:endParaRPr>
          </a:p>
          <a:p>
            <a:pPr algn="l" defTabSz="914400">
              <a:lnSpc>
                <a:spcPct val="100000"/>
              </a:lnSpc>
              <a:spcBef>
                <a:spcPts val="1000"/>
              </a:spcBef>
              <a:tabLst>
                <a:tab pos="152400" algn="l"/>
                <a:tab pos="304800" algn="l"/>
                <a:tab pos="457200" algn="l"/>
                <a:tab pos="622300" algn="l"/>
                <a:tab pos="774700" algn="l"/>
                <a:tab pos="927100" algn="l"/>
                <a:tab pos="1092200" algn="l"/>
                <a:tab pos="1244600" algn="l"/>
                <a:tab pos="1397000" algn="l"/>
                <a:tab pos="1562100" algn="l"/>
                <a:tab pos="1714500" algn="l"/>
                <a:tab pos="1866900" algn="l"/>
              </a:tabLst>
              <a:defRPr spc="0" sz="2464">
                <a:solidFill>
                  <a:srgbClr val="FFFFFF"/>
                </a:solidFill>
                <a:latin typeface="Avenir Next Medium"/>
                <a:ea typeface="Avenir Next Medium"/>
                <a:cs typeface="Avenir Next Medium"/>
                <a:sym typeface="Avenir Next Medium"/>
              </a:defRPr>
            </a:pPr>
            <a:r>
              <a:rPr sz="528"/>
              <a:t>• </a:t>
            </a:r>
            <a:r>
              <a:rPr b="1">
                <a:latin typeface="Avenir Next Regular"/>
                <a:ea typeface="Avenir Next Regular"/>
                <a:cs typeface="Avenir Next Regular"/>
                <a:sym typeface="Avenir Next Regular"/>
              </a:rPr>
              <a:t>MDRIn (10 Bit):</a:t>
            </a:r>
            <a:r>
              <a:t> Memory Data Register In, RAM’e bir veri yazılacağı zaman kullanılan saklayıcıdır. RAM’in bir lokasyonu 10 bitlik olmasından ötürü, saklayıcı 10 bittir. Saklayıcı RAM’in içerisindedir.</a:t>
            </a:r>
            <a:endParaRPr>
              <a:latin typeface="Times New Roman"/>
              <a:ea typeface="Times New Roman"/>
              <a:cs typeface="Times New Roman"/>
              <a:sym typeface="Times New Roman"/>
            </a:endParaRPr>
          </a:p>
          <a:p>
            <a:pPr algn="l" defTabSz="914400">
              <a:lnSpc>
                <a:spcPct val="100000"/>
              </a:lnSpc>
              <a:spcBef>
                <a:spcPts val="1000"/>
              </a:spcBef>
              <a:tabLst>
                <a:tab pos="152400" algn="l"/>
                <a:tab pos="304800" algn="l"/>
                <a:tab pos="457200" algn="l"/>
                <a:tab pos="622300" algn="l"/>
                <a:tab pos="774700" algn="l"/>
                <a:tab pos="927100" algn="l"/>
                <a:tab pos="1092200" algn="l"/>
                <a:tab pos="1244600" algn="l"/>
                <a:tab pos="1397000" algn="l"/>
                <a:tab pos="1562100" algn="l"/>
                <a:tab pos="1714500" algn="l"/>
                <a:tab pos="1866900" algn="l"/>
              </a:tabLst>
              <a:defRPr spc="0" sz="2464">
                <a:solidFill>
                  <a:srgbClr val="FFFFFF"/>
                </a:solidFill>
                <a:latin typeface="Avenir Next Medium"/>
                <a:ea typeface="Avenir Next Medium"/>
                <a:cs typeface="Avenir Next Medium"/>
                <a:sym typeface="Avenir Next Medium"/>
              </a:defRPr>
            </a:pPr>
            <a:r>
              <a:rPr sz="528"/>
              <a:t>• </a:t>
            </a:r>
            <a:r>
              <a:rPr b="1">
                <a:latin typeface="Avenir Next Regular"/>
                <a:ea typeface="Avenir Next Regular"/>
                <a:cs typeface="Avenir Next Regular"/>
                <a:sym typeface="Avenir Next Regular"/>
              </a:rPr>
              <a:t>RAMWr (1 Bit):</a:t>
            </a:r>
            <a:r>
              <a:t> RAM’e veri yazılacağı durumlarda aktif edilmektedir. 1 olmadığı durumlarda RAM’e veri yazılmaz. Saklayıcı RAM’in içerisindedir.</a:t>
            </a:r>
            <a:endParaRPr>
              <a:latin typeface="Times New Roman"/>
              <a:ea typeface="Times New Roman"/>
              <a:cs typeface="Times New Roman"/>
              <a:sym typeface="Times New Roman"/>
            </a:endParaRPr>
          </a:p>
          <a:p>
            <a:pPr algn="l" defTabSz="914400">
              <a:lnSpc>
                <a:spcPct val="100000"/>
              </a:lnSpc>
              <a:spcBef>
                <a:spcPts val="1000"/>
              </a:spcBef>
              <a:tabLst>
                <a:tab pos="152400" algn="l"/>
                <a:tab pos="304800" algn="l"/>
                <a:tab pos="457200" algn="l"/>
                <a:tab pos="622300" algn="l"/>
                <a:tab pos="774700" algn="l"/>
                <a:tab pos="927100" algn="l"/>
                <a:tab pos="1092200" algn="l"/>
                <a:tab pos="1244600" algn="l"/>
                <a:tab pos="1397000" algn="l"/>
                <a:tab pos="1562100" algn="l"/>
                <a:tab pos="1714500" algn="l"/>
                <a:tab pos="1866900" algn="l"/>
              </a:tabLst>
              <a:defRPr spc="0" sz="2464">
                <a:solidFill>
                  <a:srgbClr val="FFFFFF"/>
                </a:solidFill>
                <a:latin typeface="Avenir Next Medium"/>
                <a:ea typeface="Avenir Next Medium"/>
                <a:cs typeface="Avenir Next Medium"/>
                <a:sym typeface="Avenir Next Medium"/>
              </a:defRPr>
            </a:pPr>
            <a:r>
              <a:rPr sz="528"/>
              <a:t>• </a:t>
            </a:r>
            <a:r>
              <a:rPr b="1">
                <a:latin typeface="Avenir Next Regular"/>
                <a:ea typeface="Avenir Next Regular"/>
                <a:cs typeface="Avenir Next Regular"/>
                <a:sym typeface="Avenir Next Regular"/>
              </a:rPr>
              <a:t>MDROut (10 Bit): </a:t>
            </a:r>
            <a:r>
              <a:t>Memory Data Register, RAM’den veri okunacağı zaman kullanılan saklayıcıdır. RAM’in bir lokasyonu 10 bit olmasından dolayı, saklayıcı 10 bittir. Saklayıcı RAM’in içerisindedir.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Buradaki kodlar işlemcinin kendisini barındırır."/>
          <p:cNvSpPr txBox="1"/>
          <p:nvPr>
            <p:ph type="title" idx="4294967295"/>
          </p:nvPr>
        </p:nvSpPr>
        <p:spPr>
          <a:xfrm>
            <a:off x="965822" y="1730798"/>
            <a:ext cx="20722246" cy="798824"/>
          </a:xfrm>
          <a:prstGeom prst="rect">
            <a:avLst/>
          </a:prstGeom>
        </p:spPr>
        <p:txBody>
          <a:bodyPr anchor="t"/>
          <a:lstStyle>
            <a:lvl1pPr algn="l" defTabSz="286258">
              <a:defRPr spc="-42" sz="4214">
                <a:solidFill>
                  <a:srgbClr val="FFFFFF"/>
                </a:solidFill>
                <a:latin typeface="Publico Headline Roman"/>
                <a:ea typeface="Publico Headline Roman"/>
                <a:cs typeface="Publico Headline Roman"/>
                <a:sym typeface="Publico Headline Roman"/>
              </a:defRPr>
            </a:lvl1pPr>
          </a:lstStyle>
          <a:p>
            <a:pPr/>
            <a:r>
              <a:t>Buradaki kodlar işlemcinin kendisini barındırır.</a:t>
            </a:r>
          </a:p>
        </p:txBody>
      </p:sp>
      <p:sp>
        <p:nvSpPr>
          <p:cNvPr id="206" name="FBCPU_CORE.V"/>
          <p:cNvSpPr txBox="1"/>
          <p:nvPr/>
        </p:nvSpPr>
        <p:spPr>
          <a:xfrm>
            <a:off x="1809471" y="-138873"/>
            <a:ext cx="21155202" cy="1204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685800">
              <a:spcBef>
                <a:spcPts val="0"/>
              </a:spcBef>
              <a:defRPr b="1" cap="all" sz="3500">
                <a:solidFill>
                  <a:srgbClr val="FFFFFF"/>
                </a:solidFill>
                <a:latin typeface="Publico Text Roman"/>
                <a:ea typeface="Publico Text Roman"/>
                <a:cs typeface="Publico Text Roman"/>
                <a:sym typeface="Publico Text Roman"/>
              </a:defRPr>
            </a:lvl1pPr>
          </a:lstStyle>
          <a:p>
            <a:pPr/>
            <a:r>
              <a:t>FBCPU_CORE.V</a:t>
            </a:r>
          </a:p>
        </p:txBody>
      </p:sp>
      <p:pic>
        <p:nvPicPr>
          <p:cNvPr id="207" name="IMG_3449.jpeg" descr="IMG_3449.jpeg"/>
          <p:cNvPicPr>
            <a:picLocks noChangeAspect="1"/>
          </p:cNvPicPr>
          <p:nvPr/>
        </p:nvPicPr>
        <p:blipFill>
          <a:blip r:embed="rId2">
            <a:extLst/>
          </a:blip>
          <a:srcRect l="0" t="0" r="40531" b="0"/>
          <a:stretch>
            <a:fillRect/>
          </a:stretch>
        </p:blipFill>
        <p:spPr>
          <a:xfrm>
            <a:off x="-91655" y="3519883"/>
            <a:ext cx="12580108" cy="7940829"/>
          </a:xfrm>
          <a:prstGeom prst="rect">
            <a:avLst/>
          </a:prstGeom>
          <a:ln w="12700">
            <a:miter lim="400000"/>
          </a:ln>
        </p:spPr>
      </p:pic>
      <p:sp>
        <p:nvSpPr>
          <p:cNvPr id="208" name="Tasarımda giriş-çıkış portlarına bağlı olan bellek sinyalleri,gerekli olan saklayıcılar tanımlanmıştır."/>
          <p:cNvSpPr txBox="1"/>
          <p:nvPr/>
        </p:nvSpPr>
        <p:spPr>
          <a:xfrm>
            <a:off x="13611879" y="1256540"/>
            <a:ext cx="10310527" cy="1961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292100">
              <a:lnSpc>
                <a:spcPct val="80000"/>
              </a:lnSpc>
              <a:spcBef>
                <a:spcPts val="0"/>
              </a:spcBef>
              <a:defRPr spc="-43" sz="4300">
                <a:solidFill>
                  <a:srgbClr val="FFFFFF"/>
                </a:solidFill>
                <a:latin typeface="Publico Headline Roman"/>
                <a:ea typeface="Publico Headline Roman"/>
                <a:cs typeface="Publico Headline Roman"/>
                <a:sym typeface="Publico Headline Roman"/>
              </a:defRPr>
            </a:lvl1pPr>
          </a:lstStyle>
          <a:p>
            <a:pPr/>
            <a:r>
              <a:t>Tasarımda giriş-çıkış portlarına bağlı olan bellek sinyalleri,gerekli olan saklayıcılar tanımlanmıştır.</a:t>
            </a:r>
          </a:p>
        </p:txBody>
      </p:sp>
      <p:pic>
        <p:nvPicPr>
          <p:cNvPr id="209" name="IMG_3451.jpeg" descr="IMG_3451.jpeg"/>
          <p:cNvPicPr>
            <a:picLocks noChangeAspect="1"/>
          </p:cNvPicPr>
          <p:nvPr/>
        </p:nvPicPr>
        <p:blipFill>
          <a:blip r:embed="rId3">
            <a:extLst/>
          </a:blip>
          <a:srcRect l="0" t="0" r="55329" b="0"/>
          <a:stretch>
            <a:fillRect/>
          </a:stretch>
        </p:blipFill>
        <p:spPr>
          <a:xfrm>
            <a:off x="13972437" y="3408847"/>
            <a:ext cx="8638324" cy="962428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BELLEK(RAM, Random Access Memory)"/>
          <p:cNvSpPr txBox="1"/>
          <p:nvPr>
            <p:ph type="title" idx="4294967295"/>
          </p:nvPr>
        </p:nvSpPr>
        <p:spPr>
          <a:xfrm>
            <a:off x="1727200" y="250924"/>
            <a:ext cx="20929600" cy="1772052"/>
          </a:xfrm>
          <a:prstGeom prst="rect">
            <a:avLst/>
          </a:prstGeom>
        </p:spPr>
        <p:txBody>
          <a:bodyPr anchor="t"/>
          <a:lstStyle>
            <a:lvl1pPr>
              <a:defRPr>
                <a:solidFill>
                  <a:srgbClr val="FFFFFF"/>
                </a:solidFill>
              </a:defRPr>
            </a:lvl1pPr>
          </a:lstStyle>
          <a:p>
            <a:pPr/>
            <a:r>
              <a:t>BELLEK(RAM, Random Access Memory)</a:t>
            </a:r>
          </a:p>
        </p:txBody>
      </p:sp>
      <p:sp>
        <p:nvSpPr>
          <p:cNvPr id="212" name="FB-CPU'nun komutları okuyup hesaplanan değeri geri yazacağı Ram'e bağlı saklayıcı ve clock sinyali  bulunmaktadır.…"/>
          <p:cNvSpPr txBox="1"/>
          <p:nvPr>
            <p:ph type="body" idx="4294967295"/>
          </p:nvPr>
        </p:nvSpPr>
        <p:spPr>
          <a:xfrm>
            <a:off x="1644020" y="2210066"/>
            <a:ext cx="21095960" cy="7814915"/>
          </a:xfrm>
          <a:prstGeom prst="rect">
            <a:avLst/>
          </a:prstGeom>
        </p:spPr>
        <p:txBody>
          <a:bodyPr/>
          <a:lstStyle/>
          <a:p>
            <a:pPr marL="750711" indent="-750711" algn="l" defTabSz="12700">
              <a:lnSpc>
                <a:spcPct val="10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FFFFFF"/>
                </a:solidFill>
                <a:latin typeface="Avenir Next Medium"/>
                <a:ea typeface="Avenir Next Medium"/>
                <a:cs typeface="Avenir Next Medium"/>
                <a:sym typeface="Avenir Next Medium"/>
              </a:defRPr>
            </a:pPr>
            <a:r>
              <a:t>FB-CPU'nun komutları okuyup hesaplanan değeri geri yazacağı Ram'e bağlı saklayıcı ve clock sinyali  bulunmaktadır.</a:t>
            </a:r>
          </a:p>
          <a:p>
            <a:pPr marL="750711" indent="-750711" algn="l" defTabSz="12700">
              <a:lnSpc>
                <a:spcPct val="10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FFFFFF"/>
                </a:solidFill>
                <a:latin typeface="Avenir Next Medium"/>
                <a:ea typeface="Avenir Next Medium"/>
                <a:cs typeface="Avenir Next Medium"/>
                <a:sym typeface="Avenir Next Medium"/>
              </a:defRPr>
            </a:pPr>
            <a:r>
              <a:rPr b="1">
                <a:latin typeface="Times New Roman"/>
                <a:ea typeface="Times New Roman"/>
                <a:cs typeface="Times New Roman"/>
                <a:sym typeface="Times New Roman"/>
              </a:rPr>
              <a:t>İş</a:t>
            </a:r>
            <a:r>
              <a:rPr b="1">
                <a:latin typeface="Avenir Next Regular"/>
                <a:ea typeface="Avenir Next Regular"/>
                <a:cs typeface="Avenir Next Regular"/>
                <a:sym typeface="Avenir Next Regular"/>
              </a:rPr>
              <a:t>lem Ünitesi (ALU, Arithmetic Logic Unit): </a:t>
            </a:r>
            <a:r>
              <a:t>Aritmetik işlemlerin gerçekleştirildiği bölümdür. </a:t>
            </a:r>
          </a:p>
          <a:p>
            <a:pPr marL="750711" indent="-750711" algn="l" defTabSz="12700">
              <a:lnSpc>
                <a:spcPct val="100000"/>
              </a:lnSpc>
              <a:spcBef>
                <a:spcPts val="2400"/>
              </a:spcBef>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0" sz="5600">
                <a:solidFill>
                  <a:srgbClr val="FFFFFF"/>
                </a:solidFill>
                <a:latin typeface="Avenir Next Medium"/>
                <a:ea typeface="Avenir Next Medium"/>
                <a:cs typeface="Avenir Next Medium"/>
                <a:sym typeface="Avenir Next Medium"/>
              </a:defRPr>
            </a:pPr>
            <a:r>
              <a:rPr b="1">
                <a:latin typeface="Avenir Next Regular"/>
                <a:ea typeface="Avenir Next Regular"/>
                <a:cs typeface="Avenir Next Regular"/>
                <a:sym typeface="Avenir Next Regular"/>
              </a:rPr>
              <a:t>Kontrol Ünitesi: </a:t>
            </a:r>
            <a:r>
              <a:t>Saklayıcılar, Aritmetik İşlem Ünitesi ve RAM’e verilerin birbirleri arasında transferinden sorumludurlar. İşlemci içi veri akışını yönetir.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6_FeatureStory">
  <a:themeElements>
    <a:clrScheme name="26_FeatureStory">
      <a:dk1>
        <a:srgbClr val="000000"/>
      </a:dk1>
      <a:lt1>
        <a:srgbClr val="F0EBE0"/>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30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6_FeatureStory">
  <a:themeElements>
    <a:clrScheme name="26_FeatureStory">
      <a:dk1>
        <a:srgbClr val="000000"/>
      </a:dk1>
      <a:lt1>
        <a:srgbClr val="FFFFFF"/>
      </a:lt1>
      <a:dk2>
        <a:srgbClr val="4A4A4B"/>
      </a:dk2>
      <a:lt2>
        <a:srgbClr val="C2C3C6"/>
      </a:lt2>
      <a:accent1>
        <a:srgbClr val="53BBE0"/>
      </a:accent1>
      <a:accent2>
        <a:srgbClr val="6DCFB9"/>
      </a:accent2>
      <a:accent3>
        <a:srgbClr val="90BF72"/>
      </a:accent3>
      <a:accent4>
        <a:srgbClr val="F2C449"/>
      </a:accent4>
      <a:accent5>
        <a:srgbClr val="FF4741"/>
      </a:accent5>
      <a:accent6>
        <a:srgbClr val="FF8700"/>
      </a:accent6>
      <a:hlink>
        <a:srgbClr val="0000FF"/>
      </a:hlink>
      <a:folHlink>
        <a:srgbClr val="FF00FF"/>
      </a:folHlink>
    </a:clrScheme>
    <a:fontScheme name="26_FeatureStory">
      <a:majorFont>
        <a:latin typeface="Publico Headline Black"/>
        <a:ea typeface="Publico Headline Black"/>
        <a:cs typeface="Publico Headline Black"/>
      </a:majorFont>
      <a:minorFont>
        <a:latin typeface="Publico Headline Black"/>
        <a:ea typeface="Publico Headline Black"/>
        <a:cs typeface="Publico Headline Black"/>
      </a:minorFont>
    </a:fontScheme>
    <a:fmtScheme name="26_FeatureStor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B4A4B"/>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2700" rtl="0" fontAlgn="auto" latinLnBrk="0" hangingPunct="0">
          <a:lnSpc>
            <a:spcPct val="100000"/>
          </a:lnSpc>
          <a:spcBef>
            <a:spcPts val="0"/>
          </a:spcBef>
          <a:spcAft>
            <a:spcPts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baseline="0" cap="all" i="0" spc="0" strike="noStrike" sz="3000" u="none" kumimoji="0" normalizeH="0">
            <a:ln>
              <a:noFill/>
            </a:ln>
            <a:solidFill>
              <a:srgbClr val="FFFFFF"/>
            </a:solidFill>
            <a:effectLst/>
            <a:uFillTx/>
            <a:latin typeface="Publico Text Roman"/>
            <a:ea typeface="Publico Text Roman"/>
            <a:cs typeface="Publico Text Roman"/>
            <a:sym typeface="Publico Text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227AA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1000"/>
          </a:spcBef>
          <a:spcAft>
            <a:spcPts val="0"/>
          </a:spcAft>
          <a:buClrTx/>
          <a:buSzTx/>
          <a:buFontTx/>
          <a:buNone/>
          <a:tabLst/>
          <a:defRPr b="0" baseline="0" cap="none" i="0" spc="0" strike="noStrike" sz="20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